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0.xml" ContentType="application/vnd.openxmlformats-officedocument.themeOverride+xml"/>
  <Override PartName="/ppt/notesSlides/notesSlide27.xml" ContentType="application/vnd.openxmlformats-officedocument.presentationml.notesSlide+xml"/>
  <Override PartName="/ppt/theme/themeOverride1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4.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5.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6.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handoutMasterIdLst>
    <p:handoutMasterId r:id="rId55"/>
  </p:handoutMasterIdLst>
  <p:sldIdLst>
    <p:sldId id="381" r:id="rId2"/>
    <p:sldId id="382" r:id="rId3"/>
    <p:sldId id="383" r:id="rId4"/>
    <p:sldId id="448" r:id="rId5"/>
    <p:sldId id="598" r:id="rId6"/>
    <p:sldId id="606" r:id="rId7"/>
    <p:sldId id="608" r:id="rId8"/>
    <p:sldId id="609" r:id="rId9"/>
    <p:sldId id="610" r:id="rId10"/>
    <p:sldId id="612" r:id="rId11"/>
    <p:sldId id="611" r:id="rId12"/>
    <p:sldId id="613" r:id="rId13"/>
    <p:sldId id="614" r:id="rId14"/>
    <p:sldId id="615" r:id="rId15"/>
    <p:sldId id="593" r:id="rId16"/>
    <p:sldId id="616" r:id="rId17"/>
    <p:sldId id="617" r:id="rId18"/>
    <p:sldId id="618" r:id="rId19"/>
    <p:sldId id="619" r:id="rId20"/>
    <p:sldId id="595" r:id="rId21"/>
    <p:sldId id="622" r:id="rId22"/>
    <p:sldId id="620" r:id="rId23"/>
    <p:sldId id="623" r:id="rId24"/>
    <p:sldId id="621" r:id="rId25"/>
    <p:sldId id="624" r:id="rId26"/>
    <p:sldId id="625" r:id="rId27"/>
    <p:sldId id="626" r:id="rId28"/>
    <p:sldId id="594" r:id="rId29"/>
    <p:sldId id="627" r:id="rId30"/>
    <p:sldId id="628" r:id="rId31"/>
    <p:sldId id="629" r:id="rId32"/>
    <p:sldId id="682" r:id="rId33"/>
    <p:sldId id="683" r:id="rId34"/>
    <p:sldId id="632" r:id="rId35"/>
    <p:sldId id="631" r:id="rId36"/>
    <p:sldId id="633" r:id="rId37"/>
    <p:sldId id="634" r:id="rId38"/>
    <p:sldId id="635" r:id="rId39"/>
    <p:sldId id="666" r:id="rId40"/>
    <p:sldId id="641" r:id="rId41"/>
    <p:sldId id="681" r:id="rId42"/>
    <p:sldId id="644" r:id="rId43"/>
    <p:sldId id="669" r:id="rId44"/>
    <p:sldId id="670" r:id="rId45"/>
    <p:sldId id="673" r:id="rId46"/>
    <p:sldId id="672" r:id="rId47"/>
    <p:sldId id="671" r:id="rId48"/>
    <p:sldId id="679" r:id="rId49"/>
    <p:sldId id="676" r:id="rId50"/>
    <p:sldId id="677" r:id="rId51"/>
    <p:sldId id="436" r:id="rId52"/>
    <p:sldId id="481" r:id="rId53"/>
  </p:sldIdLst>
  <p:sldSz cx="9144000" cy="6858000" type="screen4x3"/>
  <p:notesSz cx="6858000" cy="9144000"/>
  <p:embeddedFontLst>
    <p:embeddedFont>
      <p:font typeface="隶书" panose="02010509060101010101" pitchFamily="49" charset="-122"/>
      <p:regular r:id="rId56"/>
    </p:embeddedFont>
    <p:embeddedFont>
      <p:font typeface="Monotype Sorts" panose="05000000000000000000" pitchFamily="2" charset="2"/>
      <p:regular r:id="rId57"/>
    </p:embeddedFont>
    <p:embeddedFont>
      <p:font typeface="Book Antiqua" panose="02040602050305030304" pitchFamily="18" charset="0"/>
      <p:regular r:id="rId58"/>
      <p:bold r:id="rId59"/>
      <p:italic r:id="rId60"/>
      <p:boldItalic r:id="rId61"/>
    </p:embeddedFont>
    <p:embeddedFont>
      <p:font typeface="华文细黑" panose="02010600040101010101" pitchFamily="2" charset="-122"/>
      <p:regular r:id="rId62"/>
    </p:embeddedFont>
    <p:embeddedFont>
      <p:font typeface="黑体" panose="02010609060101010101" pitchFamily="49" charset="-122"/>
      <p:regular r:id="rId63"/>
    </p:embeddedFont>
    <p:embeddedFont>
      <p:font typeface="Wingdings 3" panose="05040102010807070707" pitchFamily="18" charset="2"/>
      <p:regular r:id="rId64"/>
    </p:embeddedFont>
  </p:embeddedFontLst>
  <p:kinsoku lang="zh-CN" invalStChars="!),.:;?]}、。—ˇ¨〃々～‖…’”〕〉》」』〗】∶！＂＇），．：；？］｀｜｝·" invalEndChars="([{‘“〔〈《「『〖【（［｛．·"/>
  <p:defaultTextStyle>
    <a:defPPr>
      <a:defRPr lang="zh-CN"/>
    </a:defPPr>
    <a:lvl1pPr algn="l" rtl="0" eaLnBrk="0" fontAlgn="base" hangingPunct="0">
      <a:spcBef>
        <a:spcPct val="0"/>
      </a:spcBef>
      <a:spcAft>
        <a:spcPct val="0"/>
      </a:spcAft>
      <a:defRPr kumimoji="1" sz="2400" kern="1200">
        <a:solidFill>
          <a:schemeClr val="tx1"/>
        </a:solidFill>
        <a:latin typeface="Arial" panose="020B0604020202020204" pitchFamily="34" charset="0"/>
        <a:ea typeface="华文细黑" panose="0201060004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Arial" panose="020B0604020202020204" pitchFamily="34" charset="0"/>
        <a:ea typeface="华文细黑" panose="0201060004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Arial" panose="020B0604020202020204" pitchFamily="34" charset="0"/>
        <a:ea typeface="华文细黑" panose="0201060004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Arial" panose="020B0604020202020204" pitchFamily="34" charset="0"/>
        <a:ea typeface="华文细黑" panose="0201060004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umimoji="1" sz="2400"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umimoji="1" sz="2400"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umimoji="1" sz="2400"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umimoji="1" sz="2400" kern="120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B4B4B"/>
    <a:srgbClr val="6C6C6C"/>
    <a:srgbClr val="2E2E2E"/>
    <a:srgbClr val="FFFFB1"/>
    <a:srgbClr val="FFFF9B"/>
    <a:srgbClr val="FFCC66"/>
    <a:srgbClr val="EAEAEA"/>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12" autoAdjust="0"/>
    <p:restoredTop sz="94660" autoAdjust="0"/>
  </p:normalViewPr>
  <p:slideViewPr>
    <p:cSldViewPr>
      <p:cViewPr varScale="1">
        <p:scale>
          <a:sx n="52" d="100"/>
          <a:sy n="52" d="100"/>
        </p:scale>
        <p:origin x="76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1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7" name="Line 5"/>
          <p:cNvSpPr>
            <a:spLocks noChangeShapeType="1"/>
          </p:cNvSpPr>
          <p:nvPr/>
        </p:nvSpPr>
        <p:spPr bwMode="auto">
          <a:xfrm>
            <a:off x="3657600" y="1143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 name="Line 6"/>
          <p:cNvSpPr>
            <a:spLocks noChangeShapeType="1"/>
          </p:cNvSpPr>
          <p:nvPr/>
        </p:nvSpPr>
        <p:spPr bwMode="auto">
          <a:xfrm>
            <a:off x="3657600" y="1447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9" name="Line 7"/>
          <p:cNvSpPr>
            <a:spLocks noChangeShapeType="1"/>
          </p:cNvSpPr>
          <p:nvPr/>
        </p:nvSpPr>
        <p:spPr bwMode="auto">
          <a:xfrm>
            <a:off x="3657600" y="2057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0" name="Line 8"/>
          <p:cNvSpPr>
            <a:spLocks noChangeShapeType="1"/>
          </p:cNvSpPr>
          <p:nvPr/>
        </p:nvSpPr>
        <p:spPr bwMode="auto">
          <a:xfrm>
            <a:off x="3657600" y="236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1" name="Line 9"/>
          <p:cNvSpPr>
            <a:spLocks noChangeShapeType="1"/>
          </p:cNvSpPr>
          <p:nvPr/>
        </p:nvSpPr>
        <p:spPr bwMode="auto">
          <a:xfrm>
            <a:off x="3657600" y="266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 name="Line 10"/>
          <p:cNvSpPr>
            <a:spLocks noChangeShapeType="1"/>
          </p:cNvSpPr>
          <p:nvPr/>
        </p:nvSpPr>
        <p:spPr bwMode="auto">
          <a:xfrm>
            <a:off x="3657600" y="297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3" name="Line 11"/>
          <p:cNvSpPr>
            <a:spLocks noChangeShapeType="1"/>
          </p:cNvSpPr>
          <p:nvPr/>
        </p:nvSpPr>
        <p:spPr bwMode="auto">
          <a:xfrm>
            <a:off x="3657600" y="1752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4" name="Line 12"/>
          <p:cNvSpPr>
            <a:spLocks noChangeShapeType="1"/>
          </p:cNvSpPr>
          <p:nvPr/>
        </p:nvSpPr>
        <p:spPr bwMode="auto">
          <a:xfrm>
            <a:off x="3657600" y="838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5" name="Line 13"/>
          <p:cNvSpPr>
            <a:spLocks noChangeShapeType="1"/>
          </p:cNvSpPr>
          <p:nvPr/>
        </p:nvSpPr>
        <p:spPr bwMode="auto">
          <a:xfrm>
            <a:off x="3657600" y="3810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6" name="Line 14"/>
          <p:cNvSpPr>
            <a:spLocks noChangeShapeType="1"/>
          </p:cNvSpPr>
          <p:nvPr/>
        </p:nvSpPr>
        <p:spPr bwMode="auto">
          <a:xfrm>
            <a:off x="3657600" y="4114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7" name="Line 15"/>
          <p:cNvSpPr>
            <a:spLocks noChangeShapeType="1"/>
          </p:cNvSpPr>
          <p:nvPr/>
        </p:nvSpPr>
        <p:spPr bwMode="auto">
          <a:xfrm>
            <a:off x="3657600" y="4724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8" name="Line 16"/>
          <p:cNvSpPr>
            <a:spLocks noChangeShapeType="1"/>
          </p:cNvSpPr>
          <p:nvPr/>
        </p:nvSpPr>
        <p:spPr bwMode="auto">
          <a:xfrm>
            <a:off x="3657600" y="5029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9" name="Line 17"/>
          <p:cNvSpPr>
            <a:spLocks noChangeShapeType="1"/>
          </p:cNvSpPr>
          <p:nvPr/>
        </p:nvSpPr>
        <p:spPr bwMode="auto">
          <a:xfrm>
            <a:off x="3657600" y="5334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0" name="Line 18"/>
          <p:cNvSpPr>
            <a:spLocks noChangeShapeType="1"/>
          </p:cNvSpPr>
          <p:nvPr/>
        </p:nvSpPr>
        <p:spPr bwMode="auto">
          <a:xfrm>
            <a:off x="3657600" y="5638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1" name="Line 19"/>
          <p:cNvSpPr>
            <a:spLocks noChangeShapeType="1"/>
          </p:cNvSpPr>
          <p:nvPr/>
        </p:nvSpPr>
        <p:spPr bwMode="auto">
          <a:xfrm>
            <a:off x="3657600" y="4419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2" name="Line 20"/>
          <p:cNvSpPr>
            <a:spLocks noChangeShapeType="1"/>
          </p:cNvSpPr>
          <p:nvPr/>
        </p:nvSpPr>
        <p:spPr bwMode="auto">
          <a:xfrm>
            <a:off x="3657600" y="3505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3" name="Line 21"/>
          <p:cNvSpPr>
            <a:spLocks noChangeShapeType="1"/>
          </p:cNvSpPr>
          <p:nvPr/>
        </p:nvSpPr>
        <p:spPr bwMode="auto">
          <a:xfrm>
            <a:off x="3657600" y="647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4" name="Line 22"/>
          <p:cNvSpPr>
            <a:spLocks noChangeShapeType="1"/>
          </p:cNvSpPr>
          <p:nvPr/>
        </p:nvSpPr>
        <p:spPr bwMode="auto">
          <a:xfrm>
            <a:off x="3657600" y="678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5" name="Line 23"/>
          <p:cNvSpPr>
            <a:spLocks noChangeShapeType="1"/>
          </p:cNvSpPr>
          <p:nvPr/>
        </p:nvSpPr>
        <p:spPr bwMode="auto">
          <a:xfrm>
            <a:off x="3657600" y="7391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6" name="Line 24"/>
          <p:cNvSpPr>
            <a:spLocks noChangeShapeType="1"/>
          </p:cNvSpPr>
          <p:nvPr/>
        </p:nvSpPr>
        <p:spPr bwMode="auto">
          <a:xfrm>
            <a:off x="3657600" y="7696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7" name="Line 25"/>
          <p:cNvSpPr>
            <a:spLocks noChangeShapeType="1"/>
          </p:cNvSpPr>
          <p:nvPr/>
        </p:nvSpPr>
        <p:spPr bwMode="auto">
          <a:xfrm>
            <a:off x="3657600" y="8001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8" name="Line 26"/>
          <p:cNvSpPr>
            <a:spLocks noChangeShapeType="1"/>
          </p:cNvSpPr>
          <p:nvPr/>
        </p:nvSpPr>
        <p:spPr bwMode="auto">
          <a:xfrm>
            <a:off x="3657600" y="8305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9" name="Line 27"/>
          <p:cNvSpPr>
            <a:spLocks noChangeShapeType="1"/>
          </p:cNvSpPr>
          <p:nvPr/>
        </p:nvSpPr>
        <p:spPr bwMode="auto">
          <a:xfrm>
            <a:off x="3657600" y="7086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0" name="Line 28"/>
          <p:cNvSpPr>
            <a:spLocks noChangeShapeType="1"/>
          </p:cNvSpPr>
          <p:nvPr/>
        </p:nvSpPr>
        <p:spPr bwMode="auto">
          <a:xfrm>
            <a:off x="3657600" y="617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102" name="Line 30"/>
          <p:cNvSpPr>
            <a:spLocks noChangeShapeType="1"/>
          </p:cNvSpPr>
          <p:nvPr/>
        </p:nvSpPr>
        <p:spPr bwMode="auto">
          <a:xfrm>
            <a:off x="457200" y="381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3" name="Line 31"/>
          <p:cNvSpPr>
            <a:spLocks noChangeShapeType="1"/>
          </p:cNvSpPr>
          <p:nvPr/>
        </p:nvSpPr>
        <p:spPr bwMode="auto">
          <a:xfrm>
            <a:off x="457200" y="8763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4" name="Rectangle 32"/>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a:t>
            </a:r>
            <a:r>
              <a:rPr lang="en-US" altLang="zh-CN" sz="1000" smtClean="0"/>
              <a:t>©</a:t>
            </a:r>
            <a:r>
              <a:rPr lang="en-US" altLang="zh-CN" sz="1000" smtClean="0">
                <a:latin typeface="Arial" panose="020B0604020202020204" pitchFamily="34" charset="0"/>
              </a:rPr>
              <a:t> 1997 Prentice-Hall, Inc.</a:t>
            </a:r>
          </a:p>
        </p:txBody>
      </p:sp>
      <p:sp>
        <p:nvSpPr>
          <p:cNvPr id="3105" name="Rectangle 33"/>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11 	</a:t>
            </a:r>
            <a:r>
              <a:rPr lang="en-US" altLang="zh-CN" sz="1200" b="1" smtClean="0">
                <a:latin typeface="Arial" panose="020B0604020202020204" pitchFamily="34" charset="0"/>
              </a:rPr>
              <a:t>Student Lecture Notes</a:t>
            </a:r>
            <a:r>
              <a:rPr lang="en-US" altLang="zh-CN" sz="1200" smtClean="0">
                <a:latin typeface="Arial" panose="020B0604020202020204" pitchFamily="34" charset="0"/>
              </a:rPr>
              <a:t>	 11-</a:t>
            </a:r>
            <a:fld id="{2446304E-C497-4E89-B019-30F16BB245EB}"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90241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051"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14400" y="3581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914400" y="3886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Line 6"/>
          <p:cNvSpPr>
            <a:spLocks noChangeShapeType="1"/>
          </p:cNvSpPr>
          <p:nvPr/>
        </p:nvSpPr>
        <p:spPr bwMode="auto">
          <a:xfrm>
            <a:off x="914400" y="4191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5" name="Line 7"/>
          <p:cNvSpPr>
            <a:spLocks noChangeShapeType="1"/>
          </p:cNvSpPr>
          <p:nvPr/>
        </p:nvSpPr>
        <p:spPr bwMode="auto">
          <a:xfrm>
            <a:off x="914400" y="4495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 name="Line 8"/>
          <p:cNvSpPr>
            <a:spLocks noChangeShapeType="1"/>
          </p:cNvSpPr>
          <p:nvPr/>
        </p:nvSpPr>
        <p:spPr bwMode="auto">
          <a:xfrm>
            <a:off x="914400" y="4800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7" name="Line 9"/>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 name="Line 10"/>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 name="Line 11"/>
          <p:cNvSpPr>
            <a:spLocks noChangeShapeType="1"/>
          </p:cNvSpPr>
          <p:nvPr/>
        </p:nvSpPr>
        <p:spPr bwMode="auto">
          <a:xfrm>
            <a:off x="914400" y="5410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0" name="Line 12"/>
          <p:cNvSpPr>
            <a:spLocks noChangeShapeType="1"/>
          </p:cNvSpPr>
          <p:nvPr/>
        </p:nvSpPr>
        <p:spPr bwMode="auto">
          <a:xfrm>
            <a:off x="914400" y="5715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1" name="Line 13"/>
          <p:cNvSpPr>
            <a:spLocks noChangeShapeType="1"/>
          </p:cNvSpPr>
          <p:nvPr/>
        </p:nvSpPr>
        <p:spPr bwMode="auto">
          <a:xfrm>
            <a:off x="914400" y="6019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2" name="Line 14"/>
          <p:cNvSpPr>
            <a:spLocks noChangeShapeType="1"/>
          </p:cNvSpPr>
          <p:nvPr/>
        </p:nvSpPr>
        <p:spPr bwMode="auto">
          <a:xfrm>
            <a:off x="914400" y="6324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3" name="Line 15"/>
          <p:cNvSpPr>
            <a:spLocks noChangeShapeType="1"/>
          </p:cNvSpPr>
          <p:nvPr/>
        </p:nvSpPr>
        <p:spPr bwMode="auto">
          <a:xfrm>
            <a:off x="914400" y="6629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4" name="Line 16"/>
          <p:cNvSpPr>
            <a:spLocks noChangeShapeType="1"/>
          </p:cNvSpPr>
          <p:nvPr/>
        </p:nvSpPr>
        <p:spPr bwMode="auto">
          <a:xfrm>
            <a:off x="914400" y="6934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5" name="Line 17"/>
          <p:cNvSpPr>
            <a:spLocks noChangeShapeType="1"/>
          </p:cNvSpPr>
          <p:nvPr/>
        </p:nvSpPr>
        <p:spPr bwMode="auto">
          <a:xfrm>
            <a:off x="914400" y="7239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6" name="Line 18"/>
          <p:cNvSpPr>
            <a:spLocks noChangeShapeType="1"/>
          </p:cNvSpPr>
          <p:nvPr/>
        </p:nvSpPr>
        <p:spPr bwMode="auto">
          <a:xfrm>
            <a:off x="914400" y="7543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Line 19"/>
          <p:cNvSpPr>
            <a:spLocks noChangeShapeType="1"/>
          </p:cNvSpPr>
          <p:nvPr/>
        </p:nvSpPr>
        <p:spPr bwMode="auto">
          <a:xfrm>
            <a:off x="914400" y="7848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 name="Line 20"/>
          <p:cNvSpPr>
            <a:spLocks noChangeShapeType="1"/>
          </p:cNvSpPr>
          <p:nvPr/>
        </p:nvSpPr>
        <p:spPr bwMode="auto">
          <a:xfrm>
            <a:off x="914400" y="8153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Line 21"/>
          <p:cNvSpPr>
            <a:spLocks noChangeShapeType="1"/>
          </p:cNvSpPr>
          <p:nvPr/>
        </p:nvSpPr>
        <p:spPr bwMode="auto">
          <a:xfrm>
            <a:off x="914400" y="8458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0" name="Line 22"/>
          <p:cNvSpPr>
            <a:spLocks noChangeShapeType="1"/>
          </p:cNvSpPr>
          <p:nvPr/>
        </p:nvSpPr>
        <p:spPr bwMode="auto">
          <a:xfrm>
            <a:off x="152400" y="381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1" name="Rectangle 23"/>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a:t>
            </a:r>
            <a:r>
              <a:rPr lang="en-US" altLang="zh-CN" sz="1000" smtClean="0"/>
              <a:t>©</a:t>
            </a:r>
            <a:r>
              <a:rPr lang="en-US" altLang="zh-CN" sz="1000" smtClean="0">
                <a:latin typeface="Arial" panose="020B0604020202020204" pitchFamily="34" charset="0"/>
              </a:rPr>
              <a:t> 1997 Prentice-Hall, Inc.</a:t>
            </a:r>
          </a:p>
        </p:txBody>
      </p:sp>
      <p:sp>
        <p:nvSpPr>
          <p:cNvPr id="2072" name="Line 24"/>
          <p:cNvSpPr>
            <a:spLocks noChangeShapeType="1"/>
          </p:cNvSpPr>
          <p:nvPr/>
        </p:nvSpPr>
        <p:spPr bwMode="auto">
          <a:xfrm>
            <a:off x="152400" y="8763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3" name="Rectangle 25"/>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11	</a:t>
            </a:r>
            <a:r>
              <a:rPr lang="en-US" altLang="zh-CN" sz="1200" b="1" smtClean="0">
                <a:latin typeface="Arial" panose="020B0604020202020204" pitchFamily="34" charset="0"/>
              </a:rPr>
              <a:t>Instructor Notes</a:t>
            </a:r>
            <a:r>
              <a:rPr lang="en-US" altLang="zh-CN" sz="1200" smtClean="0">
                <a:latin typeface="Arial" panose="020B0604020202020204" pitchFamily="34" charset="0"/>
              </a:rPr>
              <a:t>	11-</a:t>
            </a:r>
            <a:fld id="{6510FCF9-2F8F-4FD7-AC5F-72A89211A2BD}"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419256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1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2626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45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83959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noTextEdit="1"/>
          </p:cNvSpPr>
          <p:nvPr>
            <p:ph type="sldImg"/>
          </p:nvPr>
        </p:nvSpPr>
        <p:spPr>
          <a:xfrm>
            <a:off x="1912938" y="692150"/>
            <a:ext cx="3032125" cy="2273300"/>
          </a:xfrm>
          <a:noFill/>
          <a:ln cap="flat"/>
        </p:spPr>
      </p:sp>
      <p:sp>
        <p:nvSpPr>
          <p:cNvPr id="2662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09495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86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1298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07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7237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noTextEdit="1"/>
          </p:cNvSpPr>
          <p:nvPr>
            <p:ph type="sldImg"/>
          </p:nvPr>
        </p:nvSpPr>
        <p:spPr>
          <a:xfrm>
            <a:off x="1912938" y="692150"/>
            <a:ext cx="3032125" cy="2273300"/>
          </a:xfrm>
          <a:noFill/>
          <a:ln cap="flat"/>
        </p:spPr>
      </p:sp>
      <p:sp>
        <p:nvSpPr>
          <p:cNvPr id="3277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32340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noTextEdit="1"/>
          </p:cNvSpPr>
          <p:nvPr>
            <p:ph type="sldImg"/>
          </p:nvPr>
        </p:nvSpPr>
        <p:spPr>
          <a:xfrm>
            <a:off x="1912938" y="692150"/>
            <a:ext cx="3032125" cy="2273300"/>
          </a:xfrm>
          <a:noFill/>
          <a:ln cap="flat"/>
        </p:spPr>
      </p:sp>
      <p:sp>
        <p:nvSpPr>
          <p:cNvPr id="3481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644760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68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5346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89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5374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09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599097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noTextEdit="1"/>
          </p:cNvSpPr>
          <p:nvPr>
            <p:ph type="sldImg"/>
          </p:nvPr>
        </p:nvSpPr>
        <p:spPr>
          <a:xfrm>
            <a:off x="1912938" y="692150"/>
            <a:ext cx="3032125" cy="2273300"/>
          </a:xfrm>
          <a:noFill/>
          <a:ln cap="flat"/>
        </p:spPr>
      </p:sp>
      <p:sp>
        <p:nvSpPr>
          <p:cNvPr id="4301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21433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1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90353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noTextEdit="1"/>
          </p:cNvSpPr>
          <p:nvPr>
            <p:ph type="sldImg"/>
          </p:nvPr>
        </p:nvSpPr>
        <p:spPr>
          <a:xfrm>
            <a:off x="1912938" y="692150"/>
            <a:ext cx="3032125" cy="2273300"/>
          </a:xfrm>
          <a:noFill/>
          <a:ln cap="flat"/>
        </p:spPr>
      </p:sp>
      <p:sp>
        <p:nvSpPr>
          <p:cNvPr id="4505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75754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71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2525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91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612776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noTextEdit="1"/>
          </p:cNvSpPr>
          <p:nvPr>
            <p:ph type="sldImg"/>
          </p:nvPr>
        </p:nvSpPr>
        <p:spPr>
          <a:xfrm>
            <a:off x="1912938" y="692150"/>
            <a:ext cx="3032125" cy="2273300"/>
          </a:xfrm>
          <a:noFill/>
          <a:ln cap="flat"/>
        </p:spPr>
      </p:sp>
      <p:sp>
        <p:nvSpPr>
          <p:cNvPr id="5120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603122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32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19652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52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0302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73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5604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noTextEdit="1"/>
          </p:cNvSpPr>
          <p:nvPr>
            <p:ph type="sldImg"/>
          </p:nvPr>
        </p:nvSpPr>
        <p:spPr>
          <a:xfrm>
            <a:off x="1912938" y="692150"/>
            <a:ext cx="3032125" cy="2273300"/>
          </a:xfrm>
          <a:noFill/>
          <a:ln cap="flat"/>
        </p:spPr>
      </p:sp>
      <p:sp>
        <p:nvSpPr>
          <p:cNvPr id="5939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80657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noTextEdit="1"/>
          </p:cNvSpPr>
          <p:nvPr>
            <p:ph type="sldImg"/>
          </p:nvPr>
        </p:nvSpPr>
        <p:spPr>
          <a:xfrm>
            <a:off x="1912938" y="692150"/>
            <a:ext cx="3032125" cy="2273300"/>
          </a:xfrm>
          <a:noFill/>
          <a:ln cap="flat"/>
        </p:spPr>
      </p:sp>
      <p:sp>
        <p:nvSpPr>
          <p:cNvPr id="6144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825148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34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4628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noTextEdit="1"/>
          </p:cNvSpPr>
          <p:nvPr>
            <p:ph type="sldImg"/>
          </p:nvPr>
        </p:nvSpPr>
        <p:spPr>
          <a:xfrm>
            <a:off x="1912938" y="692150"/>
            <a:ext cx="3032125" cy="2273300"/>
          </a:xfrm>
          <a:noFill/>
          <a:ln cap="flat"/>
        </p:spPr>
      </p:sp>
      <p:sp>
        <p:nvSpPr>
          <p:cNvPr id="1024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42817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noTextEdit="1"/>
          </p:cNvSpPr>
          <p:nvPr>
            <p:ph type="sldImg"/>
          </p:nvPr>
        </p:nvSpPr>
        <p:spPr>
          <a:xfrm>
            <a:off x="1912938" y="692150"/>
            <a:ext cx="3032125" cy="2273300"/>
          </a:xfrm>
          <a:noFill/>
          <a:ln cap="flat"/>
        </p:spPr>
      </p:sp>
      <p:sp>
        <p:nvSpPr>
          <p:cNvPr id="655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980727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noFill/>
        </p:spPr>
        <p:txBody>
          <a:bodyPr/>
          <a:lstStyle/>
          <a:p>
            <a:endParaRPr lang="zh-CN" altLang="zh-CN" smtClean="0"/>
          </a:p>
        </p:txBody>
      </p:sp>
      <p:sp>
        <p:nvSpPr>
          <p:cNvPr id="6758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86117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noFill/>
        </p:spPr>
        <p:txBody>
          <a:bodyPr/>
          <a:lstStyle/>
          <a:p>
            <a:endParaRPr lang="zh-CN" altLang="zh-CN" smtClean="0"/>
          </a:p>
        </p:txBody>
      </p:sp>
      <p:sp>
        <p:nvSpPr>
          <p:cNvPr id="6963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823350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16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48704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37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81516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57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70396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noTextEdit="1"/>
          </p:cNvSpPr>
          <p:nvPr>
            <p:ph type="sldImg"/>
          </p:nvPr>
        </p:nvSpPr>
        <p:spPr>
          <a:xfrm>
            <a:off x="1912938" y="692150"/>
            <a:ext cx="3032125" cy="2273300"/>
          </a:xfrm>
          <a:noFill/>
          <a:ln cap="flat"/>
        </p:spPr>
      </p:sp>
      <p:sp>
        <p:nvSpPr>
          <p:cNvPr id="7782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485618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98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3854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noFill/>
        </p:spPr>
        <p:txBody>
          <a:bodyPr/>
          <a:lstStyle/>
          <a:p>
            <a:endParaRPr lang="zh-CN" altLang="zh-CN" smtClean="0"/>
          </a:p>
        </p:txBody>
      </p:sp>
      <p:sp>
        <p:nvSpPr>
          <p:cNvPr id="8192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741589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noTextEdit="1"/>
          </p:cNvSpPr>
          <p:nvPr>
            <p:ph type="sldImg"/>
          </p:nvPr>
        </p:nvSpPr>
        <p:spPr>
          <a:xfrm>
            <a:off x="1912938" y="692150"/>
            <a:ext cx="3032125" cy="2273300"/>
          </a:xfrm>
          <a:noFill/>
          <a:ln cap="flat"/>
        </p:spPr>
      </p:sp>
      <p:sp>
        <p:nvSpPr>
          <p:cNvPr id="8397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064396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noTextEdit="1"/>
          </p:cNvSpPr>
          <p:nvPr>
            <p:ph type="sldImg"/>
          </p:nvPr>
        </p:nvSpPr>
        <p:spPr>
          <a:xfrm>
            <a:off x="1912938" y="692150"/>
            <a:ext cx="3032125" cy="2273300"/>
          </a:xfrm>
          <a:noFill/>
          <a:ln cap="flat"/>
        </p:spPr>
      </p:sp>
      <p:sp>
        <p:nvSpPr>
          <p:cNvPr id="1229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592391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noFill/>
        </p:spPr>
        <p:txBody>
          <a:bodyPr/>
          <a:lstStyle/>
          <a:p>
            <a:endParaRPr lang="zh-CN" altLang="zh-CN" smtClean="0"/>
          </a:p>
        </p:txBody>
      </p:sp>
      <p:sp>
        <p:nvSpPr>
          <p:cNvPr id="8601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828243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80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15577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noTextEdit="1"/>
          </p:cNvSpPr>
          <p:nvPr>
            <p:ph type="sldImg"/>
          </p:nvPr>
        </p:nvSpPr>
        <p:spPr>
          <a:xfrm>
            <a:off x="1912938" y="692150"/>
            <a:ext cx="3032125" cy="2273300"/>
          </a:xfrm>
          <a:noFill/>
          <a:ln cap="flat"/>
        </p:spPr>
      </p:sp>
      <p:sp>
        <p:nvSpPr>
          <p:cNvPr id="9011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895086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21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57688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42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85526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62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87463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83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80378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noFill/>
        </p:spPr>
        <p:txBody>
          <a:bodyPr/>
          <a:lstStyle/>
          <a:p>
            <a:endParaRPr lang="zh-CN" altLang="zh-CN" smtClean="0"/>
          </a:p>
        </p:txBody>
      </p:sp>
      <p:sp>
        <p:nvSpPr>
          <p:cNvPr id="10035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80427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p:spPr>
        <p:txBody>
          <a:bodyPr/>
          <a:lstStyle/>
          <a:p>
            <a:endParaRPr lang="zh-CN" altLang="zh-CN" smtClean="0"/>
          </a:p>
        </p:txBody>
      </p:sp>
      <p:sp>
        <p:nvSpPr>
          <p:cNvPr id="10240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68779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noFill/>
        </p:spPr>
        <p:txBody>
          <a:bodyPr/>
          <a:lstStyle/>
          <a:p>
            <a:endParaRPr lang="zh-CN" altLang="zh-CN" smtClean="0"/>
          </a:p>
        </p:txBody>
      </p:sp>
      <p:sp>
        <p:nvSpPr>
          <p:cNvPr id="10445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63864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33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17947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64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18847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85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28260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3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50376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84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45873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pPr algn="r"/>
            <a:r>
              <a:rPr lang="en-US" altLang="zh-CN" sz="1000" i="1">
                <a:latin typeface="Times New Roman" panose="02020603050405020304" pitchFamily="18" charset="0"/>
                <a:ea typeface="宋体" panose="02010600030101010101" pitchFamily="2" charset="-122"/>
              </a:rPr>
              <a:t>12</a:t>
            </a:r>
          </a:p>
        </p:txBody>
      </p:sp>
      <p:sp>
        <p:nvSpPr>
          <p:cNvPr id="2048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6" name="Rectangle 6"/>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0487" name="Rectangle 7"/>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3838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noTextEdit="1"/>
          </p:cNvSpPr>
          <p:nvPr>
            <p:ph type="sldImg"/>
          </p:nvPr>
        </p:nvSpPr>
        <p:spPr>
          <a:xfrm>
            <a:off x="1912938" y="692150"/>
            <a:ext cx="3032125" cy="2273300"/>
          </a:xfrm>
          <a:noFill/>
          <a:ln cap="flat"/>
        </p:spPr>
      </p:sp>
      <p:sp>
        <p:nvSpPr>
          <p:cNvPr id="2253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147102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45138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8482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381000"/>
            <a:ext cx="20574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381000"/>
            <a:ext cx="6019800" cy="5562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61210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28800" y="381000"/>
            <a:ext cx="7010400" cy="914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828800"/>
            <a:ext cx="7848600" cy="4114800"/>
          </a:xfrm>
        </p:spPr>
        <p:txBody>
          <a:bodyPr/>
          <a:lstStyle/>
          <a:p>
            <a:pPr lvl="0"/>
            <a:endParaRPr lang="zh-CN" altLang="en-US" noProof="0" smtClean="0"/>
          </a:p>
        </p:txBody>
      </p:sp>
    </p:spTree>
    <p:extLst>
      <p:ext uri="{BB962C8B-B14F-4D97-AF65-F5344CB8AC3E}">
        <p14:creationId xmlns:p14="http://schemas.microsoft.com/office/powerpoint/2010/main" val="160718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48203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758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63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22666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0854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739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5517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54135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828800" y="381000"/>
            <a:ext cx="7010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609600" y="18288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1029"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1031" name="Rectangle 7"/>
          <p:cNvSpPr>
            <a:spLocks noChangeArrowheads="1"/>
          </p:cNvSpPr>
          <p:nvPr/>
        </p:nvSpPr>
        <p:spPr bwMode="auto">
          <a:xfrm>
            <a:off x="685800" y="6096000"/>
            <a:ext cx="9969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宋体" panose="02010600030101010101" pitchFamily="2" charset="-122"/>
              </a:rPr>
              <a:t>12 - </a:t>
            </a:r>
            <a:fld id="{5B615EFD-163B-41EF-82E6-170CA8C94AF1}" type="slidenum">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宋体" panose="02010600030101010101" pitchFamily="2" charset="-122"/>
              </a:rPr>
              <a:pPr>
                <a:defRPr/>
              </a:pPr>
              <a:t>‹#›</a:t>
            </a:fld>
            <a:endPar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宋体" panose="02010600030101010101" pitchFamily="2" charset="-122"/>
            </a:endParaRPr>
          </a:p>
        </p:txBody>
      </p:sp>
      <p:sp>
        <p:nvSpPr>
          <p:cNvPr id="1038" name="Rectangle 14"/>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1039"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lnSpc>
          <a:spcPct val="95000"/>
        </a:lnSpc>
        <a:spcBef>
          <a:spcPct val="0"/>
        </a:spcBef>
        <a:spcAft>
          <a:spcPct val="0"/>
        </a:spcAft>
        <a:defRPr kumimoji="1" sz="4000" b="1" kern="1200">
          <a:solidFill>
            <a:schemeClr val="tx1"/>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chemeClr val="tx1"/>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chemeClr val="tx1"/>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8.emf"/><Relationship Id="rId3" Type="http://schemas.openxmlformats.org/officeDocument/2006/relationships/notesSlide" Target="../notesSlides/notesSlide10.xml"/><Relationship Id="rId7" Type="http://schemas.openxmlformats.org/officeDocument/2006/relationships/image" Target="../media/image5.e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7.emf"/><Relationship Id="rId5" Type="http://schemas.openxmlformats.org/officeDocument/2006/relationships/image" Target="../media/image4.emf"/><Relationship Id="rId15" Type="http://schemas.openxmlformats.org/officeDocument/2006/relationships/image" Target="../media/image9.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6.emf"/><Relationship Id="rId1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2.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10.emf"/><Relationship Id="rId4" Type="http://schemas.openxmlformats.org/officeDocument/2006/relationships/oleObject" Target="../embeddings/oleObject10.bin"/><Relationship Id="rId9"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4.e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5.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6.e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7.e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8.emf"/><Relationship Id="rId4" Type="http://schemas.openxmlformats.org/officeDocument/2006/relationships/oleObject" Target="../embeddings/oleObject18.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0.emf"/><Relationship Id="rId4"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1.png"/><Relationship Id="rId4"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2.png"/><Relationship Id="rId4" Type="http://schemas.openxmlformats.org/officeDocument/2006/relationships/oleObject" Target="../embeddings/oleObject2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3.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15.vml"/><Relationship Id="rId1" Type="http://schemas.openxmlformats.org/officeDocument/2006/relationships/themeOverride" Target="../theme/themeOverride16.xml"/><Relationship Id="rId6" Type="http://schemas.openxmlformats.org/officeDocument/2006/relationships/image" Target="../media/image30.wmf"/><Relationship Id="rId5" Type="http://schemas.openxmlformats.org/officeDocument/2006/relationships/oleObject" Target="../embeddings/oleObject24.bin"/><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4"/>
          <p:cNvSpPr>
            <a:spLocks noGrp="1" noChangeArrowheads="1"/>
          </p:cNvSpPr>
          <p:nvPr>
            <p:ph type="ctrTitle"/>
          </p:nvPr>
        </p:nvSpPr>
        <p:spPr>
          <a:xfrm>
            <a:off x="1676400" y="228600"/>
            <a:ext cx="7162800" cy="1143000"/>
          </a:xfrm>
        </p:spPr>
        <p:txBody>
          <a:bodyPr anchor="ctr"/>
          <a:lstStyle/>
          <a:p>
            <a:pPr>
              <a:defRPr/>
            </a:pPr>
            <a:r>
              <a:rPr lang="zh-CN" altLang="en-US" sz="4400" smtClean="0">
                <a:latin typeface="Arial" panose="020B0604020202020204" pitchFamily="34" charset="0"/>
              </a:rPr>
              <a:t>第</a:t>
            </a:r>
            <a:r>
              <a:rPr lang="en-US" altLang="zh-CN" sz="4400" smtClean="0">
                <a:latin typeface="Arial" panose="020B0604020202020204" pitchFamily="34" charset="0"/>
              </a:rPr>
              <a:t>12</a:t>
            </a:r>
            <a:r>
              <a:rPr lang="zh-CN" altLang="en-US" sz="4400" smtClean="0">
                <a:latin typeface="Arial" panose="020B0604020202020204" pitchFamily="34" charset="0"/>
              </a:rPr>
              <a:t>章   多元线性回归</a:t>
            </a:r>
          </a:p>
        </p:txBody>
      </p:sp>
      <p:grpSp>
        <p:nvGrpSpPr>
          <p:cNvPr id="4099" name="Group 253"/>
          <p:cNvGrpSpPr>
            <a:grpSpLocks/>
          </p:cNvGrpSpPr>
          <p:nvPr/>
        </p:nvGrpSpPr>
        <p:grpSpPr bwMode="auto">
          <a:xfrm>
            <a:off x="1371600" y="1600200"/>
            <a:ext cx="7543800" cy="4740275"/>
            <a:chOff x="864" y="1008"/>
            <a:chExt cx="4752" cy="2986"/>
          </a:xfrm>
        </p:grpSpPr>
        <p:sp>
          <p:nvSpPr>
            <p:cNvPr id="260350" name="Text Box 254"/>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4101" name="WordArt 25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ea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a typeface="宋体" panose="02010600030101010101" pitchFamily="2" charset="-122"/>
              </a:endParaRPr>
            </a:p>
          </p:txBody>
        </p:sp>
        <p:grpSp>
          <p:nvGrpSpPr>
            <p:cNvPr id="4102" name="Group 256"/>
            <p:cNvGrpSpPr>
              <a:grpSpLocks/>
            </p:cNvGrpSpPr>
            <p:nvPr/>
          </p:nvGrpSpPr>
          <p:grpSpPr bwMode="auto">
            <a:xfrm>
              <a:off x="1926" y="2553"/>
              <a:ext cx="1905" cy="1335"/>
              <a:chOff x="1926" y="2553"/>
              <a:chExt cx="1905" cy="1335"/>
            </a:xfrm>
          </p:grpSpPr>
          <p:grpSp>
            <p:nvGrpSpPr>
              <p:cNvPr id="4103" name="Group 257"/>
              <p:cNvGrpSpPr>
                <a:grpSpLocks/>
              </p:cNvGrpSpPr>
              <p:nvPr/>
            </p:nvGrpSpPr>
            <p:grpSpPr bwMode="auto">
              <a:xfrm>
                <a:off x="2846" y="3144"/>
                <a:ext cx="985" cy="318"/>
                <a:chOff x="3038" y="3135"/>
                <a:chExt cx="985" cy="318"/>
              </a:xfrm>
            </p:grpSpPr>
            <p:sp>
              <p:nvSpPr>
                <p:cNvPr id="4195" name="Freeform 258"/>
                <p:cNvSpPr>
                  <a:spLocks/>
                </p:cNvSpPr>
                <p:nvPr/>
              </p:nvSpPr>
              <p:spPr bwMode="auto">
                <a:xfrm>
                  <a:off x="3038" y="3135"/>
                  <a:ext cx="565" cy="318"/>
                </a:xfrm>
                <a:custGeom>
                  <a:avLst/>
                  <a:gdLst>
                    <a:gd name="T0" fmla="*/ 565 w 1129"/>
                    <a:gd name="T1" fmla="*/ 98 h 954"/>
                    <a:gd name="T2" fmla="*/ 565 w 1129"/>
                    <a:gd name="T3" fmla="*/ 318 h 954"/>
                    <a:gd name="T4" fmla="*/ 0 w 1129"/>
                    <a:gd name="T5" fmla="*/ 156 h 954"/>
                    <a:gd name="T6" fmla="*/ 0 w 1129"/>
                    <a:gd name="T7" fmla="*/ 0 h 954"/>
                    <a:gd name="T8" fmla="*/ 565 w 1129"/>
                    <a:gd name="T9" fmla="*/ 98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96" name="Freeform 259"/>
                <p:cNvSpPr>
                  <a:spLocks/>
                </p:cNvSpPr>
                <p:nvPr/>
              </p:nvSpPr>
              <p:spPr bwMode="auto">
                <a:xfrm>
                  <a:off x="3603" y="3211"/>
                  <a:ext cx="420" cy="242"/>
                </a:xfrm>
                <a:custGeom>
                  <a:avLst/>
                  <a:gdLst>
                    <a:gd name="T0" fmla="*/ 0 w 841"/>
                    <a:gd name="T1" fmla="*/ 22 h 726"/>
                    <a:gd name="T2" fmla="*/ 0 w 841"/>
                    <a:gd name="T3" fmla="*/ 242 h 726"/>
                    <a:gd name="T4" fmla="*/ 420 w 841"/>
                    <a:gd name="T5" fmla="*/ 188 h 726"/>
                    <a:gd name="T6" fmla="*/ 420 w 841"/>
                    <a:gd name="T7" fmla="*/ 0 h 726"/>
                    <a:gd name="T8" fmla="*/ 0 w 841"/>
                    <a:gd name="T9" fmla="*/ 2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97" name="Freeform 260"/>
                <p:cNvSpPr>
                  <a:spLocks/>
                </p:cNvSpPr>
                <p:nvPr/>
              </p:nvSpPr>
              <p:spPr bwMode="auto">
                <a:xfrm>
                  <a:off x="3038" y="3135"/>
                  <a:ext cx="985" cy="98"/>
                </a:xfrm>
                <a:custGeom>
                  <a:avLst/>
                  <a:gdLst>
                    <a:gd name="T0" fmla="*/ 985 w 1970"/>
                    <a:gd name="T1" fmla="*/ 76 h 293"/>
                    <a:gd name="T2" fmla="*/ 561 w 1970"/>
                    <a:gd name="T3" fmla="*/ 98 h 293"/>
                    <a:gd name="T4" fmla="*/ 0 w 1970"/>
                    <a:gd name="T5" fmla="*/ 0 h 293"/>
                    <a:gd name="T6" fmla="*/ 413 w 1970"/>
                    <a:gd name="T7" fmla="*/ 0 h 293"/>
                    <a:gd name="T8" fmla="*/ 985 w 1970"/>
                    <a:gd name="T9" fmla="*/ 76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4104" name="Freeform 261"/>
              <p:cNvSpPr>
                <a:spLocks/>
              </p:cNvSpPr>
              <p:nvPr/>
            </p:nvSpPr>
            <p:spPr bwMode="auto">
              <a:xfrm>
                <a:off x="3154" y="3118"/>
                <a:ext cx="357" cy="91"/>
              </a:xfrm>
              <a:custGeom>
                <a:avLst/>
                <a:gdLst>
                  <a:gd name="T0" fmla="*/ 357 w 715"/>
                  <a:gd name="T1" fmla="*/ 52 h 273"/>
                  <a:gd name="T2" fmla="*/ 357 w 715"/>
                  <a:gd name="T3" fmla="*/ 81 h 273"/>
                  <a:gd name="T4" fmla="*/ 191 w 715"/>
                  <a:gd name="T5" fmla="*/ 91 h 273"/>
                  <a:gd name="T6" fmla="*/ 0 w 715"/>
                  <a:gd name="T7" fmla="*/ 58 h 273"/>
                  <a:gd name="T8" fmla="*/ 0 w 715"/>
                  <a:gd name="T9" fmla="*/ 0 h 273"/>
                  <a:gd name="T10" fmla="*/ 357 w 715"/>
                  <a:gd name="T11" fmla="*/ 52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05" name="Freeform 262"/>
              <p:cNvSpPr>
                <a:spLocks/>
              </p:cNvSpPr>
              <p:nvPr/>
            </p:nvSpPr>
            <p:spPr bwMode="auto">
              <a:xfrm>
                <a:off x="2959" y="2733"/>
                <a:ext cx="456" cy="444"/>
              </a:xfrm>
              <a:custGeom>
                <a:avLst/>
                <a:gdLst>
                  <a:gd name="T0" fmla="*/ 392 w 913"/>
                  <a:gd name="T1" fmla="*/ 444 h 1333"/>
                  <a:gd name="T2" fmla="*/ 456 w 913"/>
                  <a:gd name="T3" fmla="*/ 15 h 1333"/>
                  <a:gd name="T4" fmla="*/ 64 w 913"/>
                  <a:gd name="T5" fmla="*/ 0 h 1333"/>
                  <a:gd name="T6" fmla="*/ 0 w 913"/>
                  <a:gd name="T7" fmla="*/ 382 h 1333"/>
                  <a:gd name="T8" fmla="*/ 392 w 913"/>
                  <a:gd name="T9" fmla="*/ 444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06" name="Freeform 263"/>
              <p:cNvSpPr>
                <a:spLocks/>
              </p:cNvSpPr>
              <p:nvPr/>
            </p:nvSpPr>
            <p:spPr bwMode="auto">
              <a:xfrm>
                <a:off x="3351" y="2747"/>
                <a:ext cx="404" cy="441"/>
              </a:xfrm>
              <a:custGeom>
                <a:avLst/>
                <a:gdLst>
                  <a:gd name="T0" fmla="*/ 64 w 809"/>
                  <a:gd name="T1" fmla="*/ 0 h 1323"/>
                  <a:gd name="T2" fmla="*/ 404 w 809"/>
                  <a:gd name="T3" fmla="*/ 98 h 1323"/>
                  <a:gd name="T4" fmla="*/ 356 w 809"/>
                  <a:gd name="T5" fmla="*/ 441 h 1323"/>
                  <a:gd name="T6" fmla="*/ 0 w 809"/>
                  <a:gd name="T7" fmla="*/ 430 h 1323"/>
                  <a:gd name="T8" fmla="*/ 64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07" name="Freeform 264">
                <a:hlinkHover r:id="" action="ppaction://noaction" highlightClick="1"/>
              </p:cNvPr>
              <p:cNvSpPr>
                <a:spLocks/>
              </p:cNvSpPr>
              <p:nvPr/>
            </p:nvSpPr>
            <p:spPr bwMode="auto">
              <a:xfrm>
                <a:off x="3011" y="2777"/>
                <a:ext cx="328" cy="334"/>
              </a:xfrm>
              <a:custGeom>
                <a:avLst/>
                <a:gdLst>
                  <a:gd name="T0" fmla="*/ 328 w 654"/>
                  <a:gd name="T1" fmla="*/ 15 h 1003"/>
                  <a:gd name="T2" fmla="*/ 281 w 654"/>
                  <a:gd name="T3" fmla="*/ 334 h 1003"/>
                  <a:gd name="T4" fmla="*/ 0 w 654"/>
                  <a:gd name="T5" fmla="*/ 296 h 1003"/>
                  <a:gd name="T6" fmla="*/ 48 w 654"/>
                  <a:gd name="T7" fmla="*/ 0 h 1003"/>
                  <a:gd name="T8" fmla="*/ 328 w 654"/>
                  <a:gd name="T9" fmla="*/ 15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4108" name="Group 265"/>
              <p:cNvGrpSpPr>
                <a:grpSpLocks/>
              </p:cNvGrpSpPr>
              <p:nvPr/>
            </p:nvGrpSpPr>
            <p:grpSpPr bwMode="auto">
              <a:xfrm>
                <a:off x="2887" y="3178"/>
                <a:ext cx="321" cy="207"/>
                <a:chOff x="3079" y="3169"/>
                <a:chExt cx="321" cy="207"/>
              </a:xfrm>
            </p:grpSpPr>
            <p:sp>
              <p:nvSpPr>
                <p:cNvPr id="4188" name="Freeform 266"/>
                <p:cNvSpPr>
                  <a:spLocks/>
                </p:cNvSpPr>
                <p:nvPr/>
              </p:nvSpPr>
              <p:spPr bwMode="auto">
                <a:xfrm>
                  <a:off x="3079" y="3169"/>
                  <a:ext cx="321" cy="207"/>
                </a:xfrm>
                <a:custGeom>
                  <a:avLst/>
                  <a:gdLst>
                    <a:gd name="T0" fmla="*/ 0 w 643"/>
                    <a:gd name="T1" fmla="*/ 0 h 621"/>
                    <a:gd name="T2" fmla="*/ 321 w 643"/>
                    <a:gd name="T3" fmla="*/ 62 h 621"/>
                    <a:gd name="T4" fmla="*/ 321 w 643"/>
                    <a:gd name="T5" fmla="*/ 207 h 621"/>
                    <a:gd name="T6" fmla="*/ 0 w 643"/>
                    <a:gd name="T7" fmla="*/ 117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89" name="Line 26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26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26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27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27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4" name="Line 27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9" name="Group 273"/>
              <p:cNvGrpSpPr>
                <a:grpSpLocks/>
              </p:cNvGrpSpPr>
              <p:nvPr/>
            </p:nvGrpSpPr>
            <p:grpSpPr bwMode="auto">
              <a:xfrm>
                <a:off x="2556" y="3183"/>
                <a:ext cx="769" cy="356"/>
                <a:chOff x="2748" y="3174"/>
                <a:chExt cx="769" cy="356"/>
              </a:xfrm>
            </p:grpSpPr>
            <p:grpSp>
              <p:nvGrpSpPr>
                <p:cNvPr id="4157" name="Group 274"/>
                <p:cNvGrpSpPr>
                  <a:grpSpLocks/>
                </p:cNvGrpSpPr>
                <p:nvPr/>
              </p:nvGrpSpPr>
              <p:grpSpPr bwMode="auto">
                <a:xfrm>
                  <a:off x="3343" y="3367"/>
                  <a:ext cx="125" cy="84"/>
                  <a:chOff x="3343" y="3367"/>
                  <a:chExt cx="125" cy="84"/>
                </a:xfrm>
              </p:grpSpPr>
              <p:sp>
                <p:nvSpPr>
                  <p:cNvPr id="4186" name="Freeform 275"/>
                  <p:cNvSpPr>
                    <a:spLocks/>
                  </p:cNvSpPr>
                  <p:nvPr/>
                </p:nvSpPr>
                <p:spPr bwMode="auto">
                  <a:xfrm>
                    <a:off x="3431" y="3367"/>
                    <a:ext cx="37" cy="84"/>
                  </a:xfrm>
                  <a:custGeom>
                    <a:avLst/>
                    <a:gdLst>
                      <a:gd name="T0" fmla="*/ 26 w 72"/>
                      <a:gd name="T1" fmla="*/ 0 h 252"/>
                      <a:gd name="T2" fmla="*/ 37 w 72"/>
                      <a:gd name="T3" fmla="*/ 79 h 252"/>
                      <a:gd name="T4" fmla="*/ 11 w 72"/>
                      <a:gd name="T5" fmla="*/ 84 h 252"/>
                      <a:gd name="T6" fmla="*/ 0 w 72"/>
                      <a:gd name="T7" fmla="*/ 4 h 252"/>
                      <a:gd name="T8" fmla="*/ 26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87" name="Freeform 276"/>
                  <p:cNvSpPr>
                    <a:spLocks/>
                  </p:cNvSpPr>
                  <p:nvPr/>
                </p:nvSpPr>
                <p:spPr bwMode="auto">
                  <a:xfrm>
                    <a:off x="3343" y="3378"/>
                    <a:ext cx="99" cy="73"/>
                  </a:xfrm>
                  <a:custGeom>
                    <a:avLst/>
                    <a:gdLst>
                      <a:gd name="T0" fmla="*/ 90 w 199"/>
                      <a:gd name="T1" fmla="*/ 3 h 219"/>
                      <a:gd name="T2" fmla="*/ 99 w 199"/>
                      <a:gd name="T3" fmla="*/ 73 h 219"/>
                      <a:gd name="T4" fmla="*/ 0 w 199"/>
                      <a:gd name="T5" fmla="*/ 36 h 219"/>
                      <a:gd name="T6" fmla="*/ 39 w 199"/>
                      <a:gd name="T7" fmla="*/ 26 h 219"/>
                      <a:gd name="T8" fmla="*/ 74 w 199"/>
                      <a:gd name="T9" fmla="*/ 42 h 219"/>
                      <a:gd name="T10" fmla="*/ 63 w 199"/>
                      <a:gd name="T11" fmla="*/ 0 h 219"/>
                      <a:gd name="T12" fmla="*/ 90 w 199"/>
                      <a:gd name="T13" fmla="*/ 3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4158" name="Group 277"/>
                <p:cNvGrpSpPr>
                  <a:grpSpLocks/>
                </p:cNvGrpSpPr>
                <p:nvPr/>
              </p:nvGrpSpPr>
              <p:grpSpPr bwMode="auto">
                <a:xfrm>
                  <a:off x="2748" y="3174"/>
                  <a:ext cx="769" cy="356"/>
                  <a:chOff x="2748" y="3174"/>
                  <a:chExt cx="769" cy="356"/>
                </a:xfrm>
              </p:grpSpPr>
              <p:sp>
                <p:nvSpPr>
                  <p:cNvPr id="4159" name="Freeform 278"/>
                  <p:cNvSpPr>
                    <a:spLocks/>
                  </p:cNvSpPr>
                  <p:nvPr/>
                </p:nvSpPr>
                <p:spPr bwMode="auto">
                  <a:xfrm>
                    <a:off x="2750" y="3174"/>
                    <a:ext cx="753" cy="315"/>
                  </a:xfrm>
                  <a:custGeom>
                    <a:avLst/>
                    <a:gdLst>
                      <a:gd name="T0" fmla="*/ 753 w 1506"/>
                      <a:gd name="T1" fmla="*/ 134 h 944"/>
                      <a:gd name="T2" fmla="*/ 393 w 1506"/>
                      <a:gd name="T3" fmla="*/ 315 h 944"/>
                      <a:gd name="T4" fmla="*/ 0 w 1506"/>
                      <a:gd name="T5" fmla="*/ 138 h 944"/>
                      <a:gd name="T6" fmla="*/ 301 w 1506"/>
                      <a:gd name="T7" fmla="*/ 0 h 944"/>
                      <a:gd name="T8" fmla="*/ 753 w 1506"/>
                      <a:gd name="T9" fmla="*/ 134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60" name="Freeform 279"/>
                  <p:cNvSpPr>
                    <a:spLocks/>
                  </p:cNvSpPr>
                  <p:nvPr/>
                </p:nvSpPr>
                <p:spPr bwMode="auto">
                  <a:xfrm>
                    <a:off x="3140" y="3306"/>
                    <a:ext cx="377" cy="222"/>
                  </a:xfrm>
                  <a:custGeom>
                    <a:avLst/>
                    <a:gdLst>
                      <a:gd name="T0" fmla="*/ 364 w 754"/>
                      <a:gd name="T1" fmla="*/ 0 h 666"/>
                      <a:gd name="T2" fmla="*/ 0 w 754"/>
                      <a:gd name="T3" fmla="*/ 184 h 666"/>
                      <a:gd name="T4" fmla="*/ 11 w 754"/>
                      <a:gd name="T5" fmla="*/ 222 h 666"/>
                      <a:gd name="T6" fmla="*/ 377 w 754"/>
                      <a:gd name="T7" fmla="*/ 35 h 666"/>
                      <a:gd name="T8" fmla="*/ 364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61" name="Freeform 280"/>
                  <p:cNvSpPr>
                    <a:spLocks/>
                  </p:cNvSpPr>
                  <p:nvPr/>
                </p:nvSpPr>
                <p:spPr bwMode="auto">
                  <a:xfrm>
                    <a:off x="2748" y="3312"/>
                    <a:ext cx="403" cy="218"/>
                  </a:xfrm>
                  <a:custGeom>
                    <a:avLst/>
                    <a:gdLst>
                      <a:gd name="T0" fmla="*/ 403 w 805"/>
                      <a:gd name="T1" fmla="*/ 218 h 654"/>
                      <a:gd name="T2" fmla="*/ 391 w 805"/>
                      <a:gd name="T3" fmla="*/ 177 h 654"/>
                      <a:gd name="T4" fmla="*/ 0 w 805"/>
                      <a:gd name="T5" fmla="*/ 0 h 654"/>
                      <a:gd name="T6" fmla="*/ 14 w 805"/>
                      <a:gd name="T7" fmla="*/ 32 h 654"/>
                      <a:gd name="T8" fmla="*/ 403 w 805"/>
                      <a:gd name="T9" fmla="*/ 218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62" name="Freeform 281"/>
                  <p:cNvSpPr>
                    <a:spLocks/>
                  </p:cNvSpPr>
                  <p:nvPr/>
                </p:nvSpPr>
                <p:spPr bwMode="auto">
                  <a:xfrm>
                    <a:off x="3053" y="3323"/>
                    <a:ext cx="302" cy="138"/>
                  </a:xfrm>
                  <a:custGeom>
                    <a:avLst/>
                    <a:gdLst>
                      <a:gd name="T0" fmla="*/ 302 w 604"/>
                      <a:gd name="T1" fmla="*/ 36 h 415"/>
                      <a:gd name="T2" fmla="*/ 198 w 604"/>
                      <a:gd name="T3" fmla="*/ 0 h 415"/>
                      <a:gd name="T4" fmla="*/ 0 w 604"/>
                      <a:gd name="T5" fmla="*/ 96 h 415"/>
                      <a:gd name="T6" fmla="*/ 100 w 604"/>
                      <a:gd name="T7" fmla="*/ 138 h 415"/>
                      <a:gd name="T8" fmla="*/ 302 w 604"/>
                      <a:gd name="T9" fmla="*/ 3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282"/>
                  <p:cNvSpPr>
                    <a:spLocks/>
                  </p:cNvSpPr>
                  <p:nvPr/>
                </p:nvSpPr>
                <p:spPr bwMode="auto">
                  <a:xfrm>
                    <a:off x="2786" y="3225"/>
                    <a:ext cx="446" cy="186"/>
                  </a:xfrm>
                  <a:custGeom>
                    <a:avLst/>
                    <a:gdLst>
                      <a:gd name="T0" fmla="*/ 446 w 892"/>
                      <a:gd name="T1" fmla="*/ 91 h 558"/>
                      <a:gd name="T2" fmla="*/ 252 w 892"/>
                      <a:gd name="T3" fmla="*/ 186 h 558"/>
                      <a:gd name="T4" fmla="*/ 0 w 892"/>
                      <a:gd name="T5" fmla="*/ 80 h 558"/>
                      <a:gd name="T6" fmla="*/ 182 w 892"/>
                      <a:gd name="T7" fmla="*/ 0 h 558"/>
                      <a:gd name="T8" fmla="*/ 446 w 892"/>
                      <a:gd name="T9" fmla="*/ 91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Freeform 283"/>
                  <p:cNvSpPr>
                    <a:spLocks/>
                  </p:cNvSpPr>
                  <p:nvPr/>
                </p:nvSpPr>
                <p:spPr bwMode="auto">
                  <a:xfrm>
                    <a:off x="2975" y="3184"/>
                    <a:ext cx="492" cy="170"/>
                  </a:xfrm>
                  <a:custGeom>
                    <a:avLst/>
                    <a:gdLst>
                      <a:gd name="T0" fmla="*/ 390 w 984"/>
                      <a:gd name="T1" fmla="*/ 170 h 509"/>
                      <a:gd name="T2" fmla="*/ 492 w 984"/>
                      <a:gd name="T3" fmla="*/ 123 h 509"/>
                      <a:gd name="T4" fmla="*/ 80 w 984"/>
                      <a:gd name="T5" fmla="*/ 0 h 509"/>
                      <a:gd name="T6" fmla="*/ 0 w 984"/>
                      <a:gd name="T7" fmla="*/ 35 h 509"/>
                      <a:gd name="T8" fmla="*/ 390 w 984"/>
                      <a:gd name="T9" fmla="*/ 170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5" name="Line 28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6" name="Line 28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7" name="Line 28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 name="Line 28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9" name="Line 28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0" name="Line 28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1" name="Line 29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2" name="Line 29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3" name="Line 29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4" name="Line 29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5" name="Line 29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6" name="Line 29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7" name="Line 29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8" name="Line 29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9" name="Line 29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0" name="Line 29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1" name="Line 30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2" name="Line 30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3" name="Line 30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4" name="Line 30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5" name="Line 30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10" name="Text Box 30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pPr algn="r" eaLnBrk="1" hangingPunct="1">
                  <a:spcBef>
                    <a:spcPct val="50000"/>
                  </a:spcBef>
                </a:pPr>
                <a:r>
                  <a:rPr lang="zh-CN" altLang="en-US" sz="1000">
                    <a:solidFill>
                      <a:schemeClr val="bg2"/>
                    </a:solidFill>
                    <a:latin typeface="Times New Roman" panose="02020603050405020304" pitchFamily="18" charset="0"/>
                    <a:ea typeface="宋体" panose="02010600030101010101" pitchFamily="2" charset="-122"/>
                  </a:rPr>
                  <a:t>统计学</a:t>
                </a:r>
              </a:p>
            </p:txBody>
          </p:sp>
          <p:grpSp>
            <p:nvGrpSpPr>
              <p:cNvPr id="4111" name="Group 306"/>
              <p:cNvGrpSpPr>
                <a:grpSpLocks/>
              </p:cNvGrpSpPr>
              <p:nvPr/>
            </p:nvGrpSpPr>
            <p:grpSpPr bwMode="auto">
              <a:xfrm>
                <a:off x="1926" y="2553"/>
                <a:ext cx="1021" cy="1335"/>
                <a:chOff x="2118" y="2544"/>
                <a:chExt cx="1021" cy="1335"/>
              </a:xfrm>
            </p:grpSpPr>
            <p:grpSp>
              <p:nvGrpSpPr>
                <p:cNvPr id="4112" name="Group 307"/>
                <p:cNvGrpSpPr>
                  <a:grpSpLocks/>
                </p:cNvGrpSpPr>
                <p:nvPr/>
              </p:nvGrpSpPr>
              <p:grpSpPr bwMode="auto">
                <a:xfrm>
                  <a:off x="2307" y="2573"/>
                  <a:ext cx="341" cy="359"/>
                  <a:chOff x="2307" y="2573"/>
                  <a:chExt cx="341" cy="359"/>
                </a:xfrm>
              </p:grpSpPr>
              <p:grpSp>
                <p:nvGrpSpPr>
                  <p:cNvPr id="4143" name="Group 308"/>
                  <p:cNvGrpSpPr>
                    <a:grpSpLocks/>
                  </p:cNvGrpSpPr>
                  <p:nvPr/>
                </p:nvGrpSpPr>
                <p:grpSpPr bwMode="auto">
                  <a:xfrm>
                    <a:off x="2307" y="2573"/>
                    <a:ext cx="341" cy="359"/>
                    <a:chOff x="2307" y="2573"/>
                    <a:chExt cx="341" cy="359"/>
                  </a:xfrm>
                </p:grpSpPr>
                <p:sp>
                  <p:nvSpPr>
                    <p:cNvPr id="4155" name="Freeform 309"/>
                    <p:cNvSpPr>
                      <a:spLocks/>
                    </p:cNvSpPr>
                    <p:nvPr/>
                  </p:nvSpPr>
                  <p:spPr bwMode="auto">
                    <a:xfrm>
                      <a:off x="2307" y="2573"/>
                      <a:ext cx="341" cy="359"/>
                    </a:xfrm>
                    <a:custGeom>
                      <a:avLst/>
                      <a:gdLst>
                        <a:gd name="T0" fmla="*/ 237 w 683"/>
                        <a:gd name="T1" fmla="*/ 11 h 1075"/>
                        <a:gd name="T2" fmla="*/ 281 w 683"/>
                        <a:gd name="T3" fmla="*/ 25 h 1075"/>
                        <a:gd name="T4" fmla="*/ 298 w 683"/>
                        <a:gd name="T5" fmla="*/ 54 h 1075"/>
                        <a:gd name="T6" fmla="*/ 311 w 683"/>
                        <a:gd name="T7" fmla="*/ 95 h 1075"/>
                        <a:gd name="T8" fmla="*/ 313 w 683"/>
                        <a:gd name="T9" fmla="*/ 112 h 1075"/>
                        <a:gd name="T10" fmla="*/ 311 w 683"/>
                        <a:gd name="T11" fmla="*/ 128 h 1075"/>
                        <a:gd name="T12" fmla="*/ 305 w 683"/>
                        <a:gd name="T13" fmla="*/ 139 h 1075"/>
                        <a:gd name="T14" fmla="*/ 314 w 683"/>
                        <a:gd name="T15" fmla="*/ 161 h 1075"/>
                        <a:gd name="T16" fmla="*/ 326 w 683"/>
                        <a:gd name="T17" fmla="*/ 182 h 1075"/>
                        <a:gd name="T18" fmla="*/ 331 w 683"/>
                        <a:gd name="T19" fmla="*/ 189 h 1075"/>
                        <a:gd name="T20" fmla="*/ 336 w 683"/>
                        <a:gd name="T21" fmla="*/ 194 h 1075"/>
                        <a:gd name="T22" fmla="*/ 340 w 683"/>
                        <a:gd name="T23" fmla="*/ 199 h 1075"/>
                        <a:gd name="T24" fmla="*/ 341 w 683"/>
                        <a:gd name="T25" fmla="*/ 205 h 1075"/>
                        <a:gd name="T26" fmla="*/ 339 w 683"/>
                        <a:gd name="T27" fmla="*/ 211 h 1075"/>
                        <a:gd name="T28" fmla="*/ 335 w 683"/>
                        <a:gd name="T29" fmla="*/ 213 h 1075"/>
                        <a:gd name="T30" fmla="*/ 321 w 683"/>
                        <a:gd name="T31" fmla="*/ 217 h 1075"/>
                        <a:gd name="T32" fmla="*/ 315 w 683"/>
                        <a:gd name="T33" fmla="*/ 220 h 1075"/>
                        <a:gd name="T34" fmla="*/ 313 w 683"/>
                        <a:gd name="T35" fmla="*/ 227 h 1075"/>
                        <a:gd name="T36" fmla="*/ 314 w 683"/>
                        <a:gd name="T37" fmla="*/ 236 h 1075"/>
                        <a:gd name="T38" fmla="*/ 320 w 683"/>
                        <a:gd name="T39" fmla="*/ 250 h 1075"/>
                        <a:gd name="T40" fmla="*/ 317 w 683"/>
                        <a:gd name="T41" fmla="*/ 256 h 1075"/>
                        <a:gd name="T42" fmla="*/ 311 w 683"/>
                        <a:gd name="T43" fmla="*/ 262 h 1075"/>
                        <a:gd name="T44" fmla="*/ 313 w 683"/>
                        <a:gd name="T45" fmla="*/ 267 h 1075"/>
                        <a:gd name="T46" fmla="*/ 314 w 683"/>
                        <a:gd name="T47" fmla="*/ 272 h 1075"/>
                        <a:gd name="T48" fmla="*/ 311 w 683"/>
                        <a:gd name="T49" fmla="*/ 277 h 1075"/>
                        <a:gd name="T50" fmla="*/ 305 w 683"/>
                        <a:gd name="T51" fmla="*/ 279 h 1075"/>
                        <a:gd name="T52" fmla="*/ 301 w 683"/>
                        <a:gd name="T53" fmla="*/ 286 h 1075"/>
                        <a:gd name="T54" fmla="*/ 301 w 683"/>
                        <a:gd name="T55" fmla="*/ 297 h 1075"/>
                        <a:gd name="T56" fmla="*/ 298 w 683"/>
                        <a:gd name="T57" fmla="*/ 304 h 1075"/>
                        <a:gd name="T58" fmla="*/ 293 w 683"/>
                        <a:gd name="T59" fmla="*/ 309 h 1075"/>
                        <a:gd name="T60" fmla="*/ 286 w 683"/>
                        <a:gd name="T61" fmla="*/ 313 h 1075"/>
                        <a:gd name="T62" fmla="*/ 277 w 683"/>
                        <a:gd name="T63" fmla="*/ 316 h 1075"/>
                        <a:gd name="T64" fmla="*/ 267 w 683"/>
                        <a:gd name="T65" fmla="*/ 317 h 1075"/>
                        <a:gd name="T66" fmla="*/ 242 w 683"/>
                        <a:gd name="T67" fmla="*/ 316 h 1075"/>
                        <a:gd name="T68" fmla="*/ 219 w 683"/>
                        <a:gd name="T69" fmla="*/ 313 h 1075"/>
                        <a:gd name="T70" fmla="*/ 185 w 683"/>
                        <a:gd name="T71" fmla="*/ 359 h 1075"/>
                        <a:gd name="T72" fmla="*/ 45 w 683"/>
                        <a:gd name="T73" fmla="*/ 303 h 1075"/>
                        <a:gd name="T74" fmla="*/ 58 w 683"/>
                        <a:gd name="T75" fmla="*/ 284 h 1075"/>
                        <a:gd name="T76" fmla="*/ 66 w 683"/>
                        <a:gd name="T77" fmla="*/ 266 h 1075"/>
                        <a:gd name="T78" fmla="*/ 66 w 683"/>
                        <a:gd name="T79" fmla="*/ 242 h 1075"/>
                        <a:gd name="T80" fmla="*/ 0 w 683"/>
                        <a:gd name="T81" fmla="*/ 190 h 1075"/>
                        <a:gd name="T82" fmla="*/ 0 w 683"/>
                        <a:gd name="T83" fmla="*/ 67 h 1075"/>
                        <a:gd name="T84" fmla="*/ 34 w 683"/>
                        <a:gd name="T85" fmla="*/ 33 h 1075"/>
                        <a:gd name="T86" fmla="*/ 78 w 683"/>
                        <a:gd name="T87" fmla="*/ 15 h 1075"/>
                        <a:gd name="T88" fmla="*/ 123 w 683"/>
                        <a:gd name="T89" fmla="*/ 0 h 1075"/>
                        <a:gd name="T90" fmla="*/ 183 w 683"/>
                        <a:gd name="T91" fmla="*/ 7 h 1075"/>
                        <a:gd name="T92" fmla="*/ 237 w 683"/>
                        <a:gd name="T93" fmla="*/ 11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56" name="Freeform 310"/>
                    <p:cNvSpPr>
                      <a:spLocks/>
                    </p:cNvSpPr>
                    <p:nvPr/>
                  </p:nvSpPr>
                  <p:spPr bwMode="auto">
                    <a:xfrm>
                      <a:off x="2451" y="2799"/>
                      <a:ext cx="39" cy="56"/>
                    </a:xfrm>
                    <a:custGeom>
                      <a:avLst/>
                      <a:gdLst>
                        <a:gd name="T0" fmla="*/ 0 w 79"/>
                        <a:gd name="T1" fmla="*/ 0 h 168"/>
                        <a:gd name="T2" fmla="*/ 11 w 79"/>
                        <a:gd name="T3" fmla="*/ 27 h 168"/>
                        <a:gd name="T4" fmla="*/ 22 w 79"/>
                        <a:gd name="T5" fmla="*/ 40 h 168"/>
                        <a:gd name="T6" fmla="*/ 39 w 79"/>
                        <a:gd name="T7" fmla="*/ 56 h 168"/>
                        <a:gd name="T8" fmla="*/ 16 w 79"/>
                        <a:gd name="T9" fmla="*/ 43 h 168"/>
                        <a:gd name="T10" fmla="*/ 4 w 79"/>
                        <a:gd name="T11" fmla="*/ 27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4" name="Group 311"/>
                  <p:cNvGrpSpPr>
                    <a:grpSpLocks/>
                  </p:cNvGrpSpPr>
                  <p:nvPr/>
                </p:nvGrpSpPr>
                <p:grpSpPr bwMode="auto">
                  <a:xfrm>
                    <a:off x="2529" y="2690"/>
                    <a:ext cx="101" cy="160"/>
                    <a:chOff x="2529" y="2690"/>
                    <a:chExt cx="101" cy="160"/>
                  </a:xfrm>
                </p:grpSpPr>
                <p:sp>
                  <p:nvSpPr>
                    <p:cNvPr id="4148" name="Freeform 312"/>
                    <p:cNvSpPr>
                      <a:spLocks/>
                    </p:cNvSpPr>
                    <p:nvPr/>
                  </p:nvSpPr>
                  <p:spPr bwMode="auto">
                    <a:xfrm>
                      <a:off x="2552" y="2715"/>
                      <a:ext cx="42" cy="23"/>
                    </a:xfrm>
                    <a:custGeom>
                      <a:avLst/>
                      <a:gdLst>
                        <a:gd name="T0" fmla="*/ 38 w 85"/>
                        <a:gd name="T1" fmla="*/ 0 h 67"/>
                        <a:gd name="T2" fmla="*/ 35 w 85"/>
                        <a:gd name="T3" fmla="*/ 3 h 67"/>
                        <a:gd name="T4" fmla="*/ 42 w 85"/>
                        <a:gd name="T5" fmla="*/ 6 h 67"/>
                        <a:gd name="T6" fmla="*/ 33 w 85"/>
                        <a:gd name="T7" fmla="*/ 5 h 67"/>
                        <a:gd name="T8" fmla="*/ 30 w 85"/>
                        <a:gd name="T9" fmla="*/ 12 h 67"/>
                        <a:gd name="T10" fmla="*/ 34 w 85"/>
                        <a:gd name="T11" fmla="*/ 15 h 67"/>
                        <a:gd name="T12" fmla="*/ 31 w 85"/>
                        <a:gd name="T13" fmla="*/ 15 h 67"/>
                        <a:gd name="T14" fmla="*/ 33 w 85"/>
                        <a:gd name="T15" fmla="*/ 23 h 67"/>
                        <a:gd name="T16" fmla="*/ 29 w 85"/>
                        <a:gd name="T17" fmla="*/ 15 h 67"/>
                        <a:gd name="T18" fmla="*/ 20 w 85"/>
                        <a:gd name="T19" fmla="*/ 15 h 67"/>
                        <a:gd name="T20" fmla="*/ 13 w 85"/>
                        <a:gd name="T21" fmla="*/ 12 h 67"/>
                        <a:gd name="T22" fmla="*/ 0 w 85"/>
                        <a:gd name="T23" fmla="*/ 12 h 67"/>
                        <a:gd name="T24" fmla="*/ 13 w 85"/>
                        <a:gd name="T25" fmla="*/ 4 h 67"/>
                        <a:gd name="T26" fmla="*/ 38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9" name="Freeform 313"/>
                    <p:cNvSpPr>
                      <a:spLocks/>
                    </p:cNvSpPr>
                    <p:nvPr/>
                  </p:nvSpPr>
                  <p:spPr bwMode="auto">
                    <a:xfrm>
                      <a:off x="2529" y="2690"/>
                      <a:ext cx="73" cy="15"/>
                    </a:xfrm>
                    <a:custGeom>
                      <a:avLst/>
                      <a:gdLst>
                        <a:gd name="T0" fmla="*/ 73 w 147"/>
                        <a:gd name="T1" fmla="*/ 8 h 45"/>
                        <a:gd name="T2" fmla="*/ 70 w 147"/>
                        <a:gd name="T3" fmla="*/ 14 h 45"/>
                        <a:gd name="T4" fmla="*/ 62 w 147"/>
                        <a:gd name="T5" fmla="*/ 15 h 45"/>
                        <a:gd name="T6" fmla="*/ 51 w 147"/>
                        <a:gd name="T7" fmla="*/ 11 h 45"/>
                        <a:gd name="T8" fmla="*/ 36 w 147"/>
                        <a:gd name="T9" fmla="*/ 8 h 45"/>
                        <a:gd name="T10" fmla="*/ 11 w 147"/>
                        <a:gd name="T11" fmla="*/ 7 h 45"/>
                        <a:gd name="T12" fmla="*/ 0 w 147"/>
                        <a:gd name="T13" fmla="*/ 8 h 45"/>
                        <a:gd name="T14" fmla="*/ 18 w 147"/>
                        <a:gd name="T15" fmla="*/ 4 h 45"/>
                        <a:gd name="T16" fmla="*/ 32 w 147"/>
                        <a:gd name="T17" fmla="*/ 2 h 45"/>
                        <a:gd name="T18" fmla="*/ 30 w 147"/>
                        <a:gd name="T19" fmla="*/ 0 h 45"/>
                        <a:gd name="T20" fmla="*/ 42 w 147"/>
                        <a:gd name="T21" fmla="*/ 3 h 45"/>
                        <a:gd name="T22" fmla="*/ 41 w 147"/>
                        <a:gd name="T23" fmla="*/ 1 h 45"/>
                        <a:gd name="T24" fmla="*/ 51 w 147"/>
                        <a:gd name="T25" fmla="*/ 4 h 45"/>
                        <a:gd name="T26" fmla="*/ 61 w 147"/>
                        <a:gd name="T27" fmla="*/ 4 h 45"/>
                        <a:gd name="T28" fmla="*/ 73 w 147"/>
                        <a:gd name="T29" fmla="*/ 8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0" name="Freeform 314"/>
                    <p:cNvSpPr>
                      <a:spLocks/>
                    </p:cNvSpPr>
                    <p:nvPr/>
                  </p:nvSpPr>
                  <p:spPr bwMode="auto">
                    <a:xfrm>
                      <a:off x="2592" y="2821"/>
                      <a:ext cx="33" cy="24"/>
                    </a:xfrm>
                    <a:custGeom>
                      <a:avLst/>
                      <a:gdLst>
                        <a:gd name="T0" fmla="*/ 33 w 67"/>
                        <a:gd name="T1" fmla="*/ 3 h 70"/>
                        <a:gd name="T2" fmla="*/ 28 w 67"/>
                        <a:gd name="T3" fmla="*/ 1 h 70"/>
                        <a:gd name="T4" fmla="*/ 23 w 67"/>
                        <a:gd name="T5" fmla="*/ 0 h 70"/>
                        <a:gd name="T6" fmla="*/ 19 w 67"/>
                        <a:gd name="T7" fmla="*/ 3 h 70"/>
                        <a:gd name="T8" fmla="*/ 14 w 67"/>
                        <a:gd name="T9" fmla="*/ 6 h 70"/>
                        <a:gd name="T10" fmla="*/ 8 w 67"/>
                        <a:gd name="T11" fmla="*/ 9 h 70"/>
                        <a:gd name="T12" fmla="*/ 3 w 67"/>
                        <a:gd name="T13" fmla="*/ 10 h 70"/>
                        <a:gd name="T14" fmla="*/ 2 w 67"/>
                        <a:gd name="T15" fmla="*/ 8 h 70"/>
                        <a:gd name="T16" fmla="*/ 1 w 67"/>
                        <a:gd name="T17" fmla="*/ 13 h 70"/>
                        <a:gd name="T18" fmla="*/ 0 w 67"/>
                        <a:gd name="T19" fmla="*/ 18 h 70"/>
                        <a:gd name="T20" fmla="*/ 0 w 67"/>
                        <a:gd name="T21" fmla="*/ 21 h 70"/>
                        <a:gd name="T22" fmla="*/ 2 w 67"/>
                        <a:gd name="T23" fmla="*/ 24 h 70"/>
                        <a:gd name="T24" fmla="*/ 1 w 67"/>
                        <a:gd name="T25" fmla="*/ 19 h 70"/>
                        <a:gd name="T26" fmla="*/ 4 w 67"/>
                        <a:gd name="T27" fmla="*/ 13 h 70"/>
                        <a:gd name="T28" fmla="*/ 14 w 67"/>
                        <a:gd name="T29" fmla="*/ 11 h 70"/>
                        <a:gd name="T30" fmla="*/ 20 w 67"/>
                        <a:gd name="T31" fmla="*/ 13 h 70"/>
                        <a:gd name="T32" fmla="*/ 25 w 67"/>
                        <a:gd name="T33" fmla="*/ 13 h 70"/>
                        <a:gd name="T34" fmla="*/ 31 w 67"/>
                        <a:gd name="T35" fmla="*/ 8 h 70"/>
                        <a:gd name="T36" fmla="*/ 33 w 67"/>
                        <a:gd name="T37" fmla="*/ 3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1" name="Freeform 315"/>
                    <p:cNvSpPr>
                      <a:spLocks/>
                    </p:cNvSpPr>
                    <p:nvPr/>
                  </p:nvSpPr>
                  <p:spPr bwMode="auto">
                    <a:xfrm>
                      <a:off x="2605" y="2846"/>
                      <a:ext cx="12" cy="4"/>
                    </a:xfrm>
                    <a:custGeom>
                      <a:avLst/>
                      <a:gdLst>
                        <a:gd name="T0" fmla="*/ 12 w 24"/>
                        <a:gd name="T1" fmla="*/ 1 h 12"/>
                        <a:gd name="T2" fmla="*/ 5 w 24"/>
                        <a:gd name="T3" fmla="*/ 0 h 12"/>
                        <a:gd name="T4" fmla="*/ 0 w 24"/>
                        <a:gd name="T5" fmla="*/ 1 h 12"/>
                        <a:gd name="T6" fmla="*/ 7 w 24"/>
                        <a:gd name="T7" fmla="*/ 4 h 12"/>
                        <a:gd name="T8" fmla="*/ 12 w 24"/>
                        <a:gd name="T9" fmla="*/ 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2" name="Freeform 316"/>
                    <p:cNvSpPr>
                      <a:spLocks/>
                    </p:cNvSpPr>
                    <p:nvPr/>
                  </p:nvSpPr>
                  <p:spPr bwMode="auto">
                    <a:xfrm>
                      <a:off x="2616" y="2782"/>
                      <a:ext cx="14" cy="5"/>
                    </a:xfrm>
                    <a:custGeom>
                      <a:avLst/>
                      <a:gdLst>
                        <a:gd name="T0" fmla="*/ 14 w 27"/>
                        <a:gd name="T1" fmla="*/ 0 h 15"/>
                        <a:gd name="T2" fmla="*/ 7 w 27"/>
                        <a:gd name="T3" fmla="*/ 0 h 15"/>
                        <a:gd name="T4" fmla="*/ 1 w 27"/>
                        <a:gd name="T5" fmla="*/ 2 h 15"/>
                        <a:gd name="T6" fmla="*/ 0 w 27"/>
                        <a:gd name="T7" fmla="*/ 4 h 15"/>
                        <a:gd name="T8" fmla="*/ 3 w 27"/>
                        <a:gd name="T9" fmla="*/ 5 h 15"/>
                        <a:gd name="T10" fmla="*/ 7 w 27"/>
                        <a:gd name="T11" fmla="*/ 4 h 15"/>
                        <a:gd name="T12" fmla="*/ 14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3" name="Freeform 317"/>
                    <p:cNvSpPr>
                      <a:spLocks/>
                    </p:cNvSpPr>
                    <p:nvPr/>
                  </p:nvSpPr>
                  <p:spPr bwMode="auto">
                    <a:xfrm>
                      <a:off x="2603" y="2777"/>
                      <a:ext cx="6" cy="12"/>
                    </a:xfrm>
                    <a:custGeom>
                      <a:avLst/>
                      <a:gdLst>
                        <a:gd name="T0" fmla="*/ 2 w 13"/>
                        <a:gd name="T1" fmla="*/ 0 h 35"/>
                        <a:gd name="T2" fmla="*/ 1 w 13"/>
                        <a:gd name="T3" fmla="*/ 4 h 35"/>
                        <a:gd name="T4" fmla="*/ 3 w 13"/>
                        <a:gd name="T5" fmla="*/ 10 h 35"/>
                        <a:gd name="T6" fmla="*/ 6 w 13"/>
                        <a:gd name="T7" fmla="*/ 12 h 35"/>
                        <a:gd name="T8" fmla="*/ 2 w 13"/>
                        <a:gd name="T9" fmla="*/ 10 h 35"/>
                        <a:gd name="T10" fmla="*/ 0 w 13"/>
                        <a:gd name="T11" fmla="*/ 8 h 35"/>
                        <a:gd name="T12" fmla="*/ 0 w 13"/>
                        <a:gd name="T13" fmla="*/ 5 h 35"/>
                        <a:gd name="T14" fmla="*/ 2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4" name="Freeform 318"/>
                    <p:cNvSpPr>
                      <a:spLocks/>
                    </p:cNvSpPr>
                    <p:nvPr/>
                  </p:nvSpPr>
                  <p:spPr bwMode="auto">
                    <a:xfrm>
                      <a:off x="2564" y="2722"/>
                      <a:ext cx="9" cy="4"/>
                    </a:xfrm>
                    <a:custGeom>
                      <a:avLst/>
                      <a:gdLst>
                        <a:gd name="T0" fmla="*/ 9 w 18"/>
                        <a:gd name="T1" fmla="*/ 0 h 12"/>
                        <a:gd name="T2" fmla="*/ 9 w 18"/>
                        <a:gd name="T3" fmla="*/ 4 h 12"/>
                        <a:gd name="T4" fmla="*/ 6 w 18"/>
                        <a:gd name="T5" fmla="*/ 3 h 12"/>
                        <a:gd name="T6" fmla="*/ 3 w 18"/>
                        <a:gd name="T7" fmla="*/ 3 h 12"/>
                        <a:gd name="T8" fmla="*/ 0 w 18"/>
                        <a:gd name="T9" fmla="*/ 3 h 12"/>
                        <a:gd name="T10" fmla="*/ 3 w 18"/>
                        <a:gd name="T11" fmla="*/ 1 h 12"/>
                        <a:gd name="T12" fmla="*/ 9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5" name="Group 319"/>
                  <p:cNvGrpSpPr>
                    <a:grpSpLocks/>
                  </p:cNvGrpSpPr>
                  <p:nvPr/>
                </p:nvGrpSpPr>
                <p:grpSpPr bwMode="auto">
                  <a:xfrm>
                    <a:off x="2415" y="2702"/>
                    <a:ext cx="47" cy="76"/>
                    <a:chOff x="2415" y="2702"/>
                    <a:chExt cx="47" cy="76"/>
                  </a:xfrm>
                </p:grpSpPr>
                <p:sp>
                  <p:nvSpPr>
                    <p:cNvPr id="4146" name="Freeform 320"/>
                    <p:cNvSpPr>
                      <a:spLocks/>
                    </p:cNvSpPr>
                    <p:nvPr/>
                  </p:nvSpPr>
                  <p:spPr bwMode="auto">
                    <a:xfrm>
                      <a:off x="2425" y="2710"/>
                      <a:ext cx="29" cy="57"/>
                    </a:xfrm>
                    <a:custGeom>
                      <a:avLst/>
                      <a:gdLst>
                        <a:gd name="T0" fmla="*/ 29 w 58"/>
                        <a:gd name="T1" fmla="*/ 11 h 170"/>
                        <a:gd name="T2" fmla="*/ 20 w 58"/>
                        <a:gd name="T3" fmla="*/ 4 h 170"/>
                        <a:gd name="T4" fmla="*/ 10 w 58"/>
                        <a:gd name="T5" fmla="*/ 6 h 170"/>
                        <a:gd name="T6" fmla="*/ 4 w 58"/>
                        <a:gd name="T7" fmla="*/ 15 h 170"/>
                        <a:gd name="T8" fmla="*/ 3 w 58"/>
                        <a:gd name="T9" fmla="*/ 28 h 170"/>
                        <a:gd name="T10" fmla="*/ 4 w 58"/>
                        <a:gd name="T11" fmla="*/ 38 h 170"/>
                        <a:gd name="T12" fmla="*/ 8 w 58"/>
                        <a:gd name="T13" fmla="*/ 47 h 170"/>
                        <a:gd name="T14" fmla="*/ 13 w 58"/>
                        <a:gd name="T15" fmla="*/ 34 h 170"/>
                        <a:gd name="T16" fmla="*/ 17 w 58"/>
                        <a:gd name="T17" fmla="*/ 26 h 170"/>
                        <a:gd name="T18" fmla="*/ 28 w 58"/>
                        <a:gd name="T19" fmla="*/ 22 h 170"/>
                        <a:gd name="T20" fmla="*/ 20 w 58"/>
                        <a:gd name="T21" fmla="*/ 32 h 170"/>
                        <a:gd name="T22" fmla="*/ 12 w 58"/>
                        <a:gd name="T23" fmla="*/ 40 h 170"/>
                        <a:gd name="T24" fmla="*/ 11 w 58"/>
                        <a:gd name="T25" fmla="*/ 49 h 170"/>
                        <a:gd name="T26" fmla="*/ 14 w 58"/>
                        <a:gd name="T27" fmla="*/ 56 h 170"/>
                        <a:gd name="T28" fmla="*/ 19 w 58"/>
                        <a:gd name="T29" fmla="*/ 57 h 170"/>
                        <a:gd name="T30" fmla="*/ 6 w 58"/>
                        <a:gd name="T31" fmla="*/ 55 h 170"/>
                        <a:gd name="T32" fmla="*/ 1 w 58"/>
                        <a:gd name="T33" fmla="*/ 43 h 170"/>
                        <a:gd name="T34" fmla="*/ 0 w 58"/>
                        <a:gd name="T35" fmla="*/ 27 h 170"/>
                        <a:gd name="T36" fmla="*/ 1 w 58"/>
                        <a:gd name="T37" fmla="*/ 12 h 170"/>
                        <a:gd name="T38" fmla="*/ 8 w 58"/>
                        <a:gd name="T39" fmla="*/ 3 h 170"/>
                        <a:gd name="T40" fmla="*/ 17 w 58"/>
                        <a:gd name="T41" fmla="*/ 0 h 170"/>
                        <a:gd name="T42" fmla="*/ 25 w 58"/>
                        <a:gd name="T43" fmla="*/ 2 h 170"/>
                        <a:gd name="T44" fmla="*/ 29 w 58"/>
                        <a:gd name="T45" fmla="*/ 11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321"/>
                    <p:cNvSpPr>
                      <a:spLocks/>
                    </p:cNvSpPr>
                    <p:nvPr/>
                  </p:nvSpPr>
                  <p:spPr bwMode="auto">
                    <a:xfrm>
                      <a:off x="2415" y="2702"/>
                      <a:ext cx="47" cy="76"/>
                    </a:xfrm>
                    <a:custGeom>
                      <a:avLst/>
                      <a:gdLst>
                        <a:gd name="T0" fmla="*/ 47 w 95"/>
                        <a:gd name="T1" fmla="*/ 18 h 228"/>
                        <a:gd name="T2" fmla="*/ 40 w 95"/>
                        <a:gd name="T3" fmla="*/ 6 h 228"/>
                        <a:gd name="T4" fmla="*/ 28 w 95"/>
                        <a:gd name="T5" fmla="*/ 3 h 228"/>
                        <a:gd name="T6" fmla="*/ 12 w 95"/>
                        <a:gd name="T7" fmla="*/ 5 h 228"/>
                        <a:gd name="T8" fmla="*/ 7 w 95"/>
                        <a:gd name="T9" fmla="*/ 12 h 228"/>
                        <a:gd name="T10" fmla="*/ 3 w 95"/>
                        <a:gd name="T11" fmla="*/ 23 h 228"/>
                        <a:gd name="T12" fmla="*/ 3 w 95"/>
                        <a:gd name="T13" fmla="*/ 33 h 228"/>
                        <a:gd name="T14" fmla="*/ 5 w 95"/>
                        <a:gd name="T15" fmla="*/ 39 h 228"/>
                        <a:gd name="T16" fmla="*/ 5 w 95"/>
                        <a:gd name="T17" fmla="*/ 49 h 228"/>
                        <a:gd name="T18" fmla="*/ 8 w 95"/>
                        <a:gd name="T19" fmla="*/ 59 h 228"/>
                        <a:gd name="T20" fmla="*/ 18 w 95"/>
                        <a:gd name="T21" fmla="*/ 70 h 228"/>
                        <a:gd name="T22" fmla="*/ 24 w 95"/>
                        <a:gd name="T23" fmla="*/ 70 h 228"/>
                        <a:gd name="T24" fmla="*/ 33 w 95"/>
                        <a:gd name="T25" fmla="*/ 70 h 228"/>
                        <a:gd name="T26" fmla="*/ 33 w 95"/>
                        <a:gd name="T27" fmla="*/ 72 h 228"/>
                        <a:gd name="T28" fmla="*/ 27 w 95"/>
                        <a:gd name="T29" fmla="*/ 76 h 228"/>
                        <a:gd name="T30" fmla="*/ 19 w 95"/>
                        <a:gd name="T31" fmla="*/ 75 h 228"/>
                        <a:gd name="T32" fmla="*/ 10 w 95"/>
                        <a:gd name="T33" fmla="*/ 71 h 228"/>
                        <a:gd name="T34" fmla="*/ 2 w 95"/>
                        <a:gd name="T35" fmla="*/ 60 h 228"/>
                        <a:gd name="T36" fmla="*/ 2 w 95"/>
                        <a:gd name="T37" fmla="*/ 42 h 228"/>
                        <a:gd name="T38" fmla="*/ 0 w 95"/>
                        <a:gd name="T39" fmla="*/ 31 h 228"/>
                        <a:gd name="T40" fmla="*/ 0 w 95"/>
                        <a:gd name="T41" fmla="*/ 21 h 228"/>
                        <a:gd name="T42" fmla="*/ 4 w 95"/>
                        <a:gd name="T43" fmla="*/ 11 h 228"/>
                        <a:gd name="T44" fmla="*/ 9 w 95"/>
                        <a:gd name="T45" fmla="*/ 3 h 228"/>
                        <a:gd name="T46" fmla="*/ 22 w 95"/>
                        <a:gd name="T47" fmla="*/ 0 h 228"/>
                        <a:gd name="T48" fmla="*/ 40 w 95"/>
                        <a:gd name="T49" fmla="*/ 2 h 228"/>
                        <a:gd name="T50" fmla="*/ 46 w 95"/>
                        <a:gd name="T51" fmla="*/ 6 h 228"/>
                        <a:gd name="T52" fmla="*/ 47 w 95"/>
                        <a:gd name="T53" fmla="*/ 18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13" name="Freeform 322"/>
                <p:cNvSpPr>
                  <a:spLocks/>
                </p:cNvSpPr>
                <p:nvPr/>
              </p:nvSpPr>
              <p:spPr bwMode="auto">
                <a:xfrm>
                  <a:off x="2220" y="2858"/>
                  <a:ext cx="895" cy="1021"/>
                </a:xfrm>
                <a:custGeom>
                  <a:avLst/>
                  <a:gdLst>
                    <a:gd name="T0" fmla="*/ 132 w 1789"/>
                    <a:gd name="T1" fmla="*/ 0 h 3063"/>
                    <a:gd name="T2" fmla="*/ 268 w 1789"/>
                    <a:gd name="T3" fmla="*/ 108 h 3063"/>
                    <a:gd name="T4" fmla="*/ 313 w 1789"/>
                    <a:gd name="T5" fmla="*/ 186 h 3063"/>
                    <a:gd name="T6" fmla="*/ 390 w 1789"/>
                    <a:gd name="T7" fmla="*/ 308 h 3063"/>
                    <a:gd name="T8" fmla="*/ 407 w 1789"/>
                    <a:gd name="T9" fmla="*/ 362 h 3063"/>
                    <a:gd name="T10" fmla="*/ 400 w 1789"/>
                    <a:gd name="T11" fmla="*/ 410 h 3063"/>
                    <a:gd name="T12" fmla="*/ 394 w 1789"/>
                    <a:gd name="T13" fmla="*/ 455 h 3063"/>
                    <a:gd name="T14" fmla="*/ 619 w 1789"/>
                    <a:gd name="T15" fmla="*/ 495 h 3063"/>
                    <a:gd name="T16" fmla="*/ 686 w 1789"/>
                    <a:gd name="T17" fmla="*/ 510 h 3063"/>
                    <a:gd name="T18" fmla="*/ 695 w 1789"/>
                    <a:gd name="T19" fmla="*/ 554 h 3063"/>
                    <a:gd name="T20" fmla="*/ 568 w 1789"/>
                    <a:gd name="T21" fmla="*/ 580 h 3063"/>
                    <a:gd name="T22" fmla="*/ 443 w 1789"/>
                    <a:gd name="T23" fmla="*/ 587 h 3063"/>
                    <a:gd name="T24" fmla="*/ 399 w 1789"/>
                    <a:gd name="T25" fmla="*/ 631 h 3063"/>
                    <a:gd name="T26" fmla="*/ 392 w 1789"/>
                    <a:gd name="T27" fmla="*/ 688 h 3063"/>
                    <a:gd name="T28" fmla="*/ 411 w 1789"/>
                    <a:gd name="T29" fmla="*/ 709 h 3063"/>
                    <a:gd name="T30" fmla="*/ 465 w 1789"/>
                    <a:gd name="T31" fmla="*/ 724 h 3063"/>
                    <a:gd name="T32" fmla="*/ 523 w 1789"/>
                    <a:gd name="T33" fmla="*/ 749 h 3063"/>
                    <a:gd name="T34" fmla="*/ 767 w 1789"/>
                    <a:gd name="T35" fmla="*/ 827 h 3063"/>
                    <a:gd name="T36" fmla="*/ 832 w 1789"/>
                    <a:gd name="T37" fmla="*/ 877 h 3063"/>
                    <a:gd name="T38" fmla="*/ 895 w 1789"/>
                    <a:gd name="T39" fmla="*/ 1021 h 3063"/>
                    <a:gd name="T40" fmla="*/ 448 w 1789"/>
                    <a:gd name="T41" fmla="*/ 993 h 3063"/>
                    <a:gd name="T42" fmla="*/ 194 w 1789"/>
                    <a:gd name="T43" fmla="*/ 991 h 3063"/>
                    <a:gd name="T44" fmla="*/ 76 w 1789"/>
                    <a:gd name="T45" fmla="*/ 979 h 3063"/>
                    <a:gd name="T46" fmla="*/ 23 w 1789"/>
                    <a:gd name="T47" fmla="*/ 941 h 3063"/>
                    <a:gd name="T48" fmla="*/ 6 w 1789"/>
                    <a:gd name="T49" fmla="*/ 879 h 3063"/>
                    <a:gd name="T50" fmla="*/ 34 w 1789"/>
                    <a:gd name="T51" fmla="*/ 777 h 3063"/>
                    <a:gd name="T52" fmla="*/ 66 w 1789"/>
                    <a:gd name="T53" fmla="*/ 687 h 3063"/>
                    <a:gd name="T54" fmla="*/ 60 w 1789"/>
                    <a:gd name="T55" fmla="*/ 618 h 3063"/>
                    <a:gd name="T56" fmla="*/ 63 w 1789"/>
                    <a:gd name="T57" fmla="*/ 549 h 3063"/>
                    <a:gd name="T58" fmla="*/ 12 w 1789"/>
                    <a:gd name="T59" fmla="*/ 395 h 3063"/>
                    <a:gd name="T60" fmla="*/ 0 w 1789"/>
                    <a:gd name="T61" fmla="*/ 247 h 3063"/>
                    <a:gd name="T62" fmla="*/ 20 w 1789"/>
                    <a:gd name="T63" fmla="*/ 168 h 3063"/>
                    <a:gd name="T64" fmla="*/ 55 w 1789"/>
                    <a:gd name="T65" fmla="*/ 96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4114" name="Group 323"/>
                <p:cNvGrpSpPr>
                  <a:grpSpLocks/>
                </p:cNvGrpSpPr>
                <p:nvPr/>
              </p:nvGrpSpPr>
              <p:grpSpPr bwMode="auto">
                <a:xfrm>
                  <a:off x="2871" y="3282"/>
                  <a:ext cx="268" cy="126"/>
                  <a:chOff x="2871" y="3282"/>
                  <a:chExt cx="268" cy="126"/>
                </a:xfrm>
              </p:grpSpPr>
              <p:sp>
                <p:nvSpPr>
                  <p:cNvPr id="4135" name="Freeform 324"/>
                  <p:cNvSpPr>
                    <a:spLocks/>
                  </p:cNvSpPr>
                  <p:nvPr/>
                </p:nvSpPr>
                <p:spPr bwMode="auto">
                  <a:xfrm>
                    <a:off x="2871" y="3282"/>
                    <a:ext cx="268" cy="126"/>
                  </a:xfrm>
                  <a:custGeom>
                    <a:avLst/>
                    <a:gdLst>
                      <a:gd name="T0" fmla="*/ 0 w 535"/>
                      <a:gd name="T1" fmla="*/ 75 h 378"/>
                      <a:gd name="T2" fmla="*/ 33 w 535"/>
                      <a:gd name="T3" fmla="*/ 69 h 378"/>
                      <a:gd name="T4" fmla="*/ 45 w 535"/>
                      <a:gd name="T5" fmla="*/ 67 h 378"/>
                      <a:gd name="T6" fmla="*/ 52 w 535"/>
                      <a:gd name="T7" fmla="*/ 62 h 378"/>
                      <a:gd name="T8" fmla="*/ 61 w 535"/>
                      <a:gd name="T9" fmla="*/ 54 h 378"/>
                      <a:gd name="T10" fmla="*/ 77 w 535"/>
                      <a:gd name="T11" fmla="*/ 42 h 378"/>
                      <a:gd name="T12" fmla="*/ 106 w 535"/>
                      <a:gd name="T13" fmla="*/ 24 h 378"/>
                      <a:gd name="T14" fmla="*/ 111 w 535"/>
                      <a:gd name="T15" fmla="*/ 17 h 378"/>
                      <a:gd name="T16" fmla="*/ 119 w 535"/>
                      <a:gd name="T17" fmla="*/ 11 h 378"/>
                      <a:gd name="T18" fmla="*/ 135 w 535"/>
                      <a:gd name="T19" fmla="*/ 10 h 378"/>
                      <a:gd name="T20" fmla="*/ 181 w 535"/>
                      <a:gd name="T21" fmla="*/ 3 h 378"/>
                      <a:gd name="T22" fmla="*/ 194 w 535"/>
                      <a:gd name="T23" fmla="*/ 0 h 378"/>
                      <a:gd name="T24" fmla="*/ 205 w 535"/>
                      <a:gd name="T25" fmla="*/ 4 h 378"/>
                      <a:gd name="T26" fmla="*/ 211 w 535"/>
                      <a:gd name="T27" fmla="*/ 8 h 378"/>
                      <a:gd name="T28" fmla="*/ 227 w 535"/>
                      <a:gd name="T29" fmla="*/ 14 h 378"/>
                      <a:gd name="T30" fmla="*/ 236 w 535"/>
                      <a:gd name="T31" fmla="*/ 16 h 378"/>
                      <a:gd name="T32" fmla="*/ 245 w 535"/>
                      <a:gd name="T33" fmla="*/ 19 h 378"/>
                      <a:gd name="T34" fmla="*/ 249 w 535"/>
                      <a:gd name="T35" fmla="*/ 22 h 378"/>
                      <a:gd name="T36" fmla="*/ 255 w 535"/>
                      <a:gd name="T37" fmla="*/ 30 h 378"/>
                      <a:gd name="T38" fmla="*/ 260 w 535"/>
                      <a:gd name="T39" fmla="*/ 35 h 378"/>
                      <a:gd name="T40" fmla="*/ 262 w 535"/>
                      <a:gd name="T41" fmla="*/ 40 h 378"/>
                      <a:gd name="T42" fmla="*/ 263 w 535"/>
                      <a:gd name="T43" fmla="*/ 43 h 378"/>
                      <a:gd name="T44" fmla="*/ 268 w 535"/>
                      <a:gd name="T45" fmla="*/ 49 h 378"/>
                      <a:gd name="T46" fmla="*/ 263 w 535"/>
                      <a:gd name="T47" fmla="*/ 53 h 378"/>
                      <a:gd name="T48" fmla="*/ 259 w 535"/>
                      <a:gd name="T49" fmla="*/ 54 h 378"/>
                      <a:gd name="T50" fmla="*/ 250 w 535"/>
                      <a:gd name="T51" fmla="*/ 54 h 378"/>
                      <a:gd name="T52" fmla="*/ 243 w 535"/>
                      <a:gd name="T53" fmla="*/ 51 h 378"/>
                      <a:gd name="T54" fmla="*/ 236 w 535"/>
                      <a:gd name="T55" fmla="*/ 48 h 378"/>
                      <a:gd name="T56" fmla="*/ 229 w 535"/>
                      <a:gd name="T57" fmla="*/ 48 h 378"/>
                      <a:gd name="T58" fmla="*/ 221 w 535"/>
                      <a:gd name="T59" fmla="*/ 46 h 378"/>
                      <a:gd name="T60" fmla="*/ 212 w 535"/>
                      <a:gd name="T61" fmla="*/ 44 h 378"/>
                      <a:gd name="T62" fmla="*/ 201 w 535"/>
                      <a:gd name="T63" fmla="*/ 46 h 378"/>
                      <a:gd name="T64" fmla="*/ 192 w 535"/>
                      <a:gd name="T65" fmla="*/ 49 h 378"/>
                      <a:gd name="T66" fmla="*/ 212 w 535"/>
                      <a:gd name="T67" fmla="*/ 53 h 378"/>
                      <a:gd name="T68" fmla="*/ 227 w 535"/>
                      <a:gd name="T69" fmla="*/ 56 h 378"/>
                      <a:gd name="T70" fmla="*/ 244 w 535"/>
                      <a:gd name="T71" fmla="*/ 62 h 378"/>
                      <a:gd name="T72" fmla="*/ 249 w 535"/>
                      <a:gd name="T73" fmla="*/ 65 h 378"/>
                      <a:gd name="T74" fmla="*/ 250 w 535"/>
                      <a:gd name="T75" fmla="*/ 69 h 378"/>
                      <a:gd name="T76" fmla="*/ 246 w 535"/>
                      <a:gd name="T77" fmla="*/ 72 h 378"/>
                      <a:gd name="T78" fmla="*/ 241 w 535"/>
                      <a:gd name="T79" fmla="*/ 74 h 378"/>
                      <a:gd name="T80" fmla="*/ 234 w 535"/>
                      <a:gd name="T81" fmla="*/ 74 h 378"/>
                      <a:gd name="T82" fmla="*/ 210 w 535"/>
                      <a:gd name="T83" fmla="*/ 69 h 378"/>
                      <a:gd name="T84" fmla="*/ 188 w 535"/>
                      <a:gd name="T85" fmla="*/ 68 h 378"/>
                      <a:gd name="T86" fmla="*/ 172 w 535"/>
                      <a:gd name="T87" fmla="*/ 69 h 378"/>
                      <a:gd name="T88" fmla="*/ 163 w 535"/>
                      <a:gd name="T89" fmla="*/ 74 h 378"/>
                      <a:gd name="T90" fmla="*/ 152 w 535"/>
                      <a:gd name="T91" fmla="*/ 80 h 378"/>
                      <a:gd name="T92" fmla="*/ 144 w 535"/>
                      <a:gd name="T93" fmla="*/ 88 h 378"/>
                      <a:gd name="T94" fmla="*/ 136 w 535"/>
                      <a:gd name="T95" fmla="*/ 98 h 378"/>
                      <a:gd name="T96" fmla="*/ 126 w 535"/>
                      <a:gd name="T97" fmla="*/ 106 h 378"/>
                      <a:gd name="T98" fmla="*/ 115 w 535"/>
                      <a:gd name="T99" fmla="*/ 110 h 378"/>
                      <a:gd name="T100" fmla="*/ 103 w 535"/>
                      <a:gd name="T101" fmla="*/ 111 h 378"/>
                      <a:gd name="T102" fmla="*/ 90 w 535"/>
                      <a:gd name="T103" fmla="*/ 112 h 378"/>
                      <a:gd name="T104" fmla="*/ 74 w 535"/>
                      <a:gd name="T105" fmla="*/ 113 h 378"/>
                      <a:gd name="T106" fmla="*/ 57 w 535"/>
                      <a:gd name="T107" fmla="*/ 114 h 378"/>
                      <a:gd name="T108" fmla="*/ 44 w 535"/>
                      <a:gd name="T109" fmla="*/ 120 h 378"/>
                      <a:gd name="T110" fmla="*/ 0 w 535"/>
                      <a:gd name="T111" fmla="*/ 126 h 378"/>
                      <a:gd name="T112" fmla="*/ 0 w 535"/>
                      <a:gd name="T113" fmla="*/ 75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36" name="Freeform 325"/>
                  <p:cNvSpPr>
                    <a:spLocks/>
                  </p:cNvSpPr>
                  <p:nvPr/>
                </p:nvSpPr>
                <p:spPr bwMode="auto">
                  <a:xfrm>
                    <a:off x="3040" y="3304"/>
                    <a:ext cx="85" cy="15"/>
                  </a:xfrm>
                  <a:custGeom>
                    <a:avLst/>
                    <a:gdLst>
                      <a:gd name="T0" fmla="*/ 85 w 170"/>
                      <a:gd name="T1" fmla="*/ 15 h 45"/>
                      <a:gd name="T2" fmla="*/ 71 w 170"/>
                      <a:gd name="T3" fmla="*/ 10 h 45"/>
                      <a:gd name="T4" fmla="*/ 59 w 170"/>
                      <a:gd name="T5" fmla="*/ 8 h 45"/>
                      <a:gd name="T6" fmla="*/ 44 w 170"/>
                      <a:gd name="T7" fmla="*/ 5 h 45"/>
                      <a:gd name="T8" fmla="*/ 32 w 170"/>
                      <a:gd name="T9" fmla="*/ 3 h 45"/>
                      <a:gd name="T10" fmla="*/ 14 w 170"/>
                      <a:gd name="T11" fmla="*/ 5 h 45"/>
                      <a:gd name="T12" fmla="*/ 0 w 170"/>
                      <a:gd name="T13" fmla="*/ 5 h 45"/>
                      <a:gd name="T14" fmla="*/ 20 w 170"/>
                      <a:gd name="T15" fmla="*/ 2 h 45"/>
                      <a:gd name="T16" fmla="*/ 37 w 170"/>
                      <a:gd name="T17" fmla="*/ 0 h 45"/>
                      <a:gd name="T18" fmla="*/ 59 w 170"/>
                      <a:gd name="T19" fmla="*/ 7 h 45"/>
                      <a:gd name="T20" fmla="*/ 70 w 170"/>
                      <a:gd name="T21" fmla="*/ 8 h 45"/>
                      <a:gd name="T22" fmla="*/ 84 w 170"/>
                      <a:gd name="T23" fmla="*/ 13 h 45"/>
                      <a:gd name="T24" fmla="*/ 85 w 170"/>
                      <a:gd name="T25" fmla="*/ 1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7" name="Freeform 326"/>
                  <p:cNvSpPr>
                    <a:spLocks/>
                  </p:cNvSpPr>
                  <p:nvPr/>
                </p:nvSpPr>
                <p:spPr bwMode="auto">
                  <a:xfrm>
                    <a:off x="3007" y="3288"/>
                    <a:ext cx="72" cy="10"/>
                  </a:xfrm>
                  <a:custGeom>
                    <a:avLst/>
                    <a:gdLst>
                      <a:gd name="T0" fmla="*/ 52 w 143"/>
                      <a:gd name="T1" fmla="*/ 0 h 30"/>
                      <a:gd name="T2" fmla="*/ 61 w 143"/>
                      <a:gd name="T3" fmla="*/ 0 h 30"/>
                      <a:gd name="T4" fmla="*/ 72 w 143"/>
                      <a:gd name="T5" fmla="*/ 3 h 30"/>
                      <a:gd name="T6" fmla="*/ 64 w 143"/>
                      <a:gd name="T7" fmla="*/ 3 h 30"/>
                      <a:gd name="T8" fmla="*/ 53 w 143"/>
                      <a:gd name="T9" fmla="*/ 1 h 30"/>
                      <a:gd name="T10" fmla="*/ 30 w 143"/>
                      <a:gd name="T11" fmla="*/ 6 h 30"/>
                      <a:gd name="T12" fmla="*/ 17 w 143"/>
                      <a:gd name="T13" fmla="*/ 8 h 30"/>
                      <a:gd name="T14" fmla="*/ 3 w 143"/>
                      <a:gd name="T15" fmla="*/ 10 h 30"/>
                      <a:gd name="T16" fmla="*/ 0 w 143"/>
                      <a:gd name="T17" fmla="*/ 9 h 30"/>
                      <a:gd name="T18" fmla="*/ 16 w 143"/>
                      <a:gd name="T19" fmla="*/ 6 h 30"/>
                      <a:gd name="T20" fmla="*/ 35 w 143"/>
                      <a:gd name="T21" fmla="*/ 3 h 30"/>
                      <a:gd name="T22" fmla="*/ 52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8" name="Freeform 327"/>
                  <p:cNvSpPr>
                    <a:spLocks/>
                  </p:cNvSpPr>
                  <p:nvPr/>
                </p:nvSpPr>
                <p:spPr bwMode="auto">
                  <a:xfrm>
                    <a:off x="3036" y="3327"/>
                    <a:ext cx="29" cy="4"/>
                  </a:xfrm>
                  <a:custGeom>
                    <a:avLst/>
                    <a:gdLst>
                      <a:gd name="T0" fmla="*/ 29 w 58"/>
                      <a:gd name="T1" fmla="*/ 2 h 13"/>
                      <a:gd name="T2" fmla="*/ 26 w 58"/>
                      <a:gd name="T3" fmla="*/ 4 h 13"/>
                      <a:gd name="T4" fmla="*/ 16 w 58"/>
                      <a:gd name="T5" fmla="*/ 3 h 13"/>
                      <a:gd name="T6" fmla="*/ 4 w 58"/>
                      <a:gd name="T7" fmla="*/ 3 h 13"/>
                      <a:gd name="T8" fmla="*/ 0 w 58"/>
                      <a:gd name="T9" fmla="*/ 0 h 13"/>
                      <a:gd name="T10" fmla="*/ 8 w 58"/>
                      <a:gd name="T11" fmla="*/ 1 h 13"/>
                      <a:gd name="T12" fmla="*/ 29 w 58"/>
                      <a:gd name="T13" fmla="*/ 2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9" name="Freeform 328"/>
                  <p:cNvSpPr>
                    <a:spLocks/>
                  </p:cNvSpPr>
                  <p:nvPr/>
                </p:nvSpPr>
                <p:spPr bwMode="auto">
                  <a:xfrm>
                    <a:off x="3101" y="3346"/>
                    <a:ext cx="5" cy="5"/>
                  </a:xfrm>
                  <a:custGeom>
                    <a:avLst/>
                    <a:gdLst>
                      <a:gd name="T0" fmla="*/ 0 w 11"/>
                      <a:gd name="T1" fmla="*/ 0 h 15"/>
                      <a:gd name="T2" fmla="*/ 1 w 11"/>
                      <a:gd name="T3" fmla="*/ 2 h 15"/>
                      <a:gd name="T4" fmla="*/ 5 w 11"/>
                      <a:gd name="T5" fmla="*/ 5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0" name="Freeform 329"/>
                  <p:cNvSpPr>
                    <a:spLocks/>
                  </p:cNvSpPr>
                  <p:nvPr/>
                </p:nvSpPr>
                <p:spPr bwMode="auto">
                  <a:xfrm>
                    <a:off x="2996" y="3313"/>
                    <a:ext cx="14" cy="12"/>
                  </a:xfrm>
                  <a:custGeom>
                    <a:avLst/>
                    <a:gdLst>
                      <a:gd name="T0" fmla="*/ 14 w 27"/>
                      <a:gd name="T1" fmla="*/ 0 h 35"/>
                      <a:gd name="T2" fmla="*/ 12 w 27"/>
                      <a:gd name="T3" fmla="*/ 4 h 35"/>
                      <a:gd name="T4" fmla="*/ 12 w 27"/>
                      <a:gd name="T5" fmla="*/ 8 h 35"/>
                      <a:gd name="T6" fmla="*/ 0 w 27"/>
                      <a:gd name="T7" fmla="*/ 12 h 35"/>
                      <a:gd name="T8" fmla="*/ 14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330"/>
                  <p:cNvSpPr>
                    <a:spLocks/>
                  </p:cNvSpPr>
                  <p:nvPr/>
                </p:nvSpPr>
                <p:spPr bwMode="auto">
                  <a:xfrm>
                    <a:off x="3021" y="3335"/>
                    <a:ext cx="5" cy="9"/>
                  </a:xfrm>
                  <a:custGeom>
                    <a:avLst/>
                    <a:gdLst>
                      <a:gd name="T0" fmla="*/ 1 w 10"/>
                      <a:gd name="T1" fmla="*/ 0 h 27"/>
                      <a:gd name="T2" fmla="*/ 0 w 10"/>
                      <a:gd name="T3" fmla="*/ 4 h 27"/>
                      <a:gd name="T4" fmla="*/ 5 w 10"/>
                      <a:gd name="T5" fmla="*/ 9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331"/>
                  <p:cNvSpPr>
                    <a:spLocks/>
                  </p:cNvSpPr>
                  <p:nvPr/>
                </p:nvSpPr>
                <p:spPr bwMode="auto">
                  <a:xfrm>
                    <a:off x="3120" y="3324"/>
                    <a:ext cx="8" cy="7"/>
                  </a:xfrm>
                  <a:custGeom>
                    <a:avLst/>
                    <a:gdLst>
                      <a:gd name="T0" fmla="*/ 8 w 15"/>
                      <a:gd name="T1" fmla="*/ 7 h 20"/>
                      <a:gd name="T2" fmla="*/ 3 w 15"/>
                      <a:gd name="T3" fmla="*/ 6 h 20"/>
                      <a:gd name="T4" fmla="*/ 1 w 15"/>
                      <a:gd name="T5" fmla="*/ 3 h 20"/>
                      <a:gd name="T6" fmla="*/ 1 w 15"/>
                      <a:gd name="T7" fmla="*/ 0 h 20"/>
                      <a:gd name="T8" fmla="*/ 0 w 15"/>
                      <a:gd name="T9" fmla="*/ 3 h 20"/>
                      <a:gd name="T10" fmla="*/ 2 w 15"/>
                      <a:gd name="T11" fmla="*/ 6 h 20"/>
                      <a:gd name="T12" fmla="*/ 8 w 15"/>
                      <a:gd name="T13" fmla="*/ 7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15" name="Group 332"/>
                <p:cNvGrpSpPr>
                  <a:grpSpLocks/>
                </p:cNvGrpSpPr>
                <p:nvPr/>
              </p:nvGrpSpPr>
              <p:grpSpPr bwMode="auto">
                <a:xfrm>
                  <a:off x="2798" y="3203"/>
                  <a:ext cx="283" cy="113"/>
                  <a:chOff x="2798" y="3203"/>
                  <a:chExt cx="283" cy="113"/>
                </a:xfrm>
              </p:grpSpPr>
              <p:sp>
                <p:nvSpPr>
                  <p:cNvPr id="4127" name="Freeform 333"/>
                  <p:cNvSpPr>
                    <a:spLocks/>
                  </p:cNvSpPr>
                  <p:nvPr/>
                </p:nvSpPr>
                <p:spPr bwMode="auto">
                  <a:xfrm>
                    <a:off x="2798" y="3203"/>
                    <a:ext cx="283" cy="113"/>
                  </a:xfrm>
                  <a:custGeom>
                    <a:avLst/>
                    <a:gdLst>
                      <a:gd name="T0" fmla="*/ 27 w 565"/>
                      <a:gd name="T1" fmla="*/ 113 h 339"/>
                      <a:gd name="T2" fmla="*/ 42 w 565"/>
                      <a:gd name="T3" fmla="*/ 110 h 339"/>
                      <a:gd name="T4" fmla="*/ 57 w 565"/>
                      <a:gd name="T5" fmla="*/ 105 h 339"/>
                      <a:gd name="T6" fmla="*/ 71 w 565"/>
                      <a:gd name="T7" fmla="*/ 103 h 339"/>
                      <a:gd name="T8" fmla="*/ 95 w 565"/>
                      <a:gd name="T9" fmla="*/ 105 h 339"/>
                      <a:gd name="T10" fmla="*/ 113 w 565"/>
                      <a:gd name="T11" fmla="*/ 104 h 339"/>
                      <a:gd name="T12" fmla="*/ 124 w 565"/>
                      <a:gd name="T13" fmla="*/ 100 h 339"/>
                      <a:gd name="T14" fmla="*/ 134 w 565"/>
                      <a:gd name="T15" fmla="*/ 95 h 339"/>
                      <a:gd name="T16" fmla="*/ 145 w 565"/>
                      <a:gd name="T17" fmla="*/ 94 h 339"/>
                      <a:gd name="T18" fmla="*/ 155 w 565"/>
                      <a:gd name="T19" fmla="*/ 90 h 339"/>
                      <a:gd name="T20" fmla="*/ 165 w 565"/>
                      <a:gd name="T21" fmla="*/ 84 h 339"/>
                      <a:gd name="T22" fmla="*/ 178 w 565"/>
                      <a:gd name="T23" fmla="*/ 78 h 339"/>
                      <a:gd name="T24" fmla="*/ 187 w 565"/>
                      <a:gd name="T25" fmla="*/ 76 h 339"/>
                      <a:gd name="T26" fmla="*/ 195 w 565"/>
                      <a:gd name="T27" fmla="*/ 75 h 339"/>
                      <a:gd name="T28" fmla="*/ 207 w 565"/>
                      <a:gd name="T29" fmla="*/ 74 h 339"/>
                      <a:gd name="T30" fmla="*/ 214 w 565"/>
                      <a:gd name="T31" fmla="*/ 72 h 339"/>
                      <a:gd name="T32" fmla="*/ 218 w 565"/>
                      <a:gd name="T33" fmla="*/ 69 h 339"/>
                      <a:gd name="T34" fmla="*/ 220 w 565"/>
                      <a:gd name="T35" fmla="*/ 66 h 339"/>
                      <a:gd name="T36" fmla="*/ 219 w 565"/>
                      <a:gd name="T37" fmla="*/ 64 h 339"/>
                      <a:gd name="T38" fmla="*/ 214 w 565"/>
                      <a:gd name="T39" fmla="*/ 61 h 339"/>
                      <a:gd name="T40" fmla="*/ 207 w 565"/>
                      <a:gd name="T41" fmla="*/ 59 h 339"/>
                      <a:gd name="T42" fmla="*/ 196 w 565"/>
                      <a:gd name="T43" fmla="*/ 57 h 339"/>
                      <a:gd name="T44" fmla="*/ 186 w 565"/>
                      <a:gd name="T45" fmla="*/ 58 h 339"/>
                      <a:gd name="T46" fmla="*/ 177 w 565"/>
                      <a:gd name="T47" fmla="*/ 61 h 339"/>
                      <a:gd name="T48" fmla="*/ 157 w 565"/>
                      <a:gd name="T49" fmla="*/ 61 h 339"/>
                      <a:gd name="T50" fmla="*/ 174 w 565"/>
                      <a:gd name="T51" fmla="*/ 51 h 339"/>
                      <a:gd name="T52" fmla="*/ 190 w 565"/>
                      <a:gd name="T53" fmla="*/ 42 h 339"/>
                      <a:gd name="T54" fmla="*/ 207 w 565"/>
                      <a:gd name="T55" fmla="*/ 36 h 339"/>
                      <a:gd name="T56" fmla="*/ 222 w 565"/>
                      <a:gd name="T57" fmla="*/ 35 h 339"/>
                      <a:gd name="T58" fmla="*/ 241 w 565"/>
                      <a:gd name="T59" fmla="*/ 33 h 339"/>
                      <a:gd name="T60" fmla="*/ 253 w 565"/>
                      <a:gd name="T61" fmla="*/ 37 h 339"/>
                      <a:gd name="T62" fmla="*/ 258 w 565"/>
                      <a:gd name="T63" fmla="*/ 38 h 339"/>
                      <a:gd name="T64" fmla="*/ 264 w 565"/>
                      <a:gd name="T65" fmla="*/ 38 h 339"/>
                      <a:gd name="T66" fmla="*/ 267 w 565"/>
                      <a:gd name="T67" fmla="*/ 36 h 339"/>
                      <a:gd name="T68" fmla="*/ 272 w 565"/>
                      <a:gd name="T69" fmla="*/ 35 h 339"/>
                      <a:gd name="T70" fmla="*/ 271 w 565"/>
                      <a:gd name="T71" fmla="*/ 30 h 339"/>
                      <a:gd name="T72" fmla="*/ 277 w 565"/>
                      <a:gd name="T73" fmla="*/ 30 h 339"/>
                      <a:gd name="T74" fmla="*/ 280 w 565"/>
                      <a:gd name="T75" fmla="*/ 28 h 339"/>
                      <a:gd name="T76" fmla="*/ 281 w 565"/>
                      <a:gd name="T77" fmla="*/ 26 h 339"/>
                      <a:gd name="T78" fmla="*/ 283 w 565"/>
                      <a:gd name="T79" fmla="*/ 24 h 339"/>
                      <a:gd name="T80" fmla="*/ 280 w 565"/>
                      <a:gd name="T81" fmla="*/ 22 h 339"/>
                      <a:gd name="T82" fmla="*/ 277 w 565"/>
                      <a:gd name="T83" fmla="*/ 19 h 339"/>
                      <a:gd name="T84" fmla="*/ 271 w 565"/>
                      <a:gd name="T85" fmla="*/ 17 h 339"/>
                      <a:gd name="T86" fmla="*/ 265 w 565"/>
                      <a:gd name="T87" fmla="*/ 13 h 339"/>
                      <a:gd name="T88" fmla="*/ 260 w 565"/>
                      <a:gd name="T89" fmla="*/ 10 h 339"/>
                      <a:gd name="T90" fmla="*/ 251 w 565"/>
                      <a:gd name="T91" fmla="*/ 9 h 339"/>
                      <a:gd name="T92" fmla="*/ 244 w 565"/>
                      <a:gd name="T93" fmla="*/ 8 h 339"/>
                      <a:gd name="T94" fmla="*/ 210 w 565"/>
                      <a:gd name="T95" fmla="*/ 3 h 339"/>
                      <a:gd name="T96" fmla="*/ 202 w 565"/>
                      <a:gd name="T97" fmla="*/ 2 h 339"/>
                      <a:gd name="T98" fmla="*/ 194 w 565"/>
                      <a:gd name="T99" fmla="*/ 0 h 339"/>
                      <a:gd name="T100" fmla="*/ 185 w 565"/>
                      <a:gd name="T101" fmla="*/ 1 h 339"/>
                      <a:gd name="T102" fmla="*/ 177 w 565"/>
                      <a:gd name="T103" fmla="*/ 5 h 339"/>
                      <a:gd name="T104" fmla="*/ 149 w 565"/>
                      <a:gd name="T105" fmla="*/ 13 h 339"/>
                      <a:gd name="T106" fmla="*/ 133 w 565"/>
                      <a:gd name="T107" fmla="*/ 14 h 339"/>
                      <a:gd name="T108" fmla="*/ 117 w 565"/>
                      <a:gd name="T109" fmla="*/ 25 h 339"/>
                      <a:gd name="T110" fmla="*/ 83 w 565"/>
                      <a:gd name="T111" fmla="*/ 46 h 339"/>
                      <a:gd name="T112" fmla="*/ 71 w 565"/>
                      <a:gd name="T113" fmla="*/ 55 h 339"/>
                      <a:gd name="T114" fmla="*/ 58 w 565"/>
                      <a:gd name="T115" fmla="*/ 65 h 339"/>
                      <a:gd name="T116" fmla="*/ 42 w 565"/>
                      <a:gd name="T117" fmla="*/ 68 h 339"/>
                      <a:gd name="T118" fmla="*/ 0 w 565"/>
                      <a:gd name="T119" fmla="*/ 69 h 339"/>
                      <a:gd name="T120" fmla="*/ 27 w 565"/>
                      <a:gd name="T121" fmla="*/ 113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28" name="Freeform 334"/>
                  <p:cNvSpPr>
                    <a:spLocks/>
                  </p:cNvSpPr>
                  <p:nvPr/>
                </p:nvSpPr>
                <p:spPr bwMode="auto">
                  <a:xfrm>
                    <a:off x="3031" y="3220"/>
                    <a:ext cx="40" cy="14"/>
                  </a:xfrm>
                  <a:custGeom>
                    <a:avLst/>
                    <a:gdLst>
                      <a:gd name="T0" fmla="*/ 40 w 80"/>
                      <a:gd name="T1" fmla="*/ 13 h 41"/>
                      <a:gd name="T2" fmla="*/ 37 w 80"/>
                      <a:gd name="T3" fmla="*/ 14 h 41"/>
                      <a:gd name="T4" fmla="*/ 30 w 80"/>
                      <a:gd name="T5" fmla="*/ 9 h 41"/>
                      <a:gd name="T6" fmla="*/ 23 w 80"/>
                      <a:gd name="T7" fmla="*/ 6 h 41"/>
                      <a:gd name="T8" fmla="*/ 19 w 80"/>
                      <a:gd name="T9" fmla="*/ 4 h 41"/>
                      <a:gd name="T10" fmla="*/ 15 w 80"/>
                      <a:gd name="T11" fmla="*/ 2 h 41"/>
                      <a:gd name="T12" fmla="*/ 6 w 80"/>
                      <a:gd name="T13" fmla="*/ 1 h 41"/>
                      <a:gd name="T14" fmla="*/ 0 w 80"/>
                      <a:gd name="T15" fmla="*/ 0 h 41"/>
                      <a:gd name="T16" fmla="*/ 10 w 80"/>
                      <a:gd name="T17" fmla="*/ 0 h 41"/>
                      <a:gd name="T18" fmla="*/ 18 w 80"/>
                      <a:gd name="T19" fmla="*/ 1 h 41"/>
                      <a:gd name="T20" fmla="*/ 22 w 80"/>
                      <a:gd name="T21" fmla="*/ 3 h 41"/>
                      <a:gd name="T22" fmla="*/ 27 w 80"/>
                      <a:gd name="T23" fmla="*/ 5 h 41"/>
                      <a:gd name="T24" fmla="*/ 40 w 80"/>
                      <a:gd name="T25" fmla="*/ 13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5"/>
                  <p:cNvSpPr>
                    <a:spLocks/>
                  </p:cNvSpPr>
                  <p:nvPr/>
                </p:nvSpPr>
                <p:spPr bwMode="auto">
                  <a:xfrm>
                    <a:off x="2847" y="3286"/>
                    <a:ext cx="18" cy="11"/>
                  </a:xfrm>
                  <a:custGeom>
                    <a:avLst/>
                    <a:gdLst>
                      <a:gd name="T0" fmla="*/ 0 w 36"/>
                      <a:gd name="T1" fmla="*/ 0 h 34"/>
                      <a:gd name="T2" fmla="*/ 12 w 36"/>
                      <a:gd name="T3" fmla="*/ 4 h 34"/>
                      <a:gd name="T4" fmla="*/ 18 w 36"/>
                      <a:gd name="T5" fmla="*/ 11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36"/>
                  <p:cNvSpPr>
                    <a:spLocks/>
                  </p:cNvSpPr>
                  <p:nvPr/>
                </p:nvSpPr>
                <p:spPr bwMode="auto">
                  <a:xfrm>
                    <a:off x="2959" y="3215"/>
                    <a:ext cx="63" cy="11"/>
                  </a:xfrm>
                  <a:custGeom>
                    <a:avLst/>
                    <a:gdLst>
                      <a:gd name="T0" fmla="*/ 63 w 126"/>
                      <a:gd name="T1" fmla="*/ 3 h 31"/>
                      <a:gd name="T2" fmla="*/ 44 w 126"/>
                      <a:gd name="T3" fmla="*/ 2 h 31"/>
                      <a:gd name="T4" fmla="*/ 35 w 126"/>
                      <a:gd name="T5" fmla="*/ 0 h 31"/>
                      <a:gd name="T6" fmla="*/ 29 w 126"/>
                      <a:gd name="T7" fmla="*/ 0 h 31"/>
                      <a:gd name="T8" fmla="*/ 24 w 126"/>
                      <a:gd name="T9" fmla="*/ 3 h 31"/>
                      <a:gd name="T10" fmla="*/ 20 w 126"/>
                      <a:gd name="T11" fmla="*/ 5 h 31"/>
                      <a:gd name="T12" fmla="*/ 10 w 126"/>
                      <a:gd name="T13" fmla="*/ 9 h 31"/>
                      <a:gd name="T14" fmla="*/ 0 w 126"/>
                      <a:gd name="T15" fmla="*/ 9 h 31"/>
                      <a:gd name="T16" fmla="*/ 6 w 126"/>
                      <a:gd name="T17" fmla="*/ 11 h 31"/>
                      <a:gd name="T18" fmla="*/ 18 w 126"/>
                      <a:gd name="T19" fmla="*/ 8 h 31"/>
                      <a:gd name="T20" fmla="*/ 28 w 126"/>
                      <a:gd name="T21" fmla="*/ 3 h 31"/>
                      <a:gd name="T22" fmla="*/ 33 w 126"/>
                      <a:gd name="T23" fmla="*/ 2 h 31"/>
                      <a:gd name="T24" fmla="*/ 39 w 126"/>
                      <a:gd name="T25" fmla="*/ 2 h 31"/>
                      <a:gd name="T26" fmla="*/ 48 w 126"/>
                      <a:gd name="T27" fmla="*/ 3 h 31"/>
                      <a:gd name="T28" fmla="*/ 63 w 126"/>
                      <a:gd name="T29" fmla="*/ 3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37"/>
                  <p:cNvSpPr>
                    <a:spLocks/>
                  </p:cNvSpPr>
                  <p:nvPr/>
                </p:nvSpPr>
                <p:spPr bwMode="auto">
                  <a:xfrm>
                    <a:off x="2996" y="3267"/>
                    <a:ext cx="3" cy="5"/>
                  </a:xfrm>
                  <a:custGeom>
                    <a:avLst/>
                    <a:gdLst>
                      <a:gd name="T0" fmla="*/ 3 w 5"/>
                      <a:gd name="T1" fmla="*/ 0 h 15"/>
                      <a:gd name="T2" fmla="*/ 0 w 5"/>
                      <a:gd name="T3" fmla="*/ 3 h 15"/>
                      <a:gd name="T4" fmla="*/ 3 w 5"/>
                      <a:gd name="T5" fmla="*/ 5 h 15"/>
                      <a:gd name="T6" fmla="*/ 3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38"/>
                  <p:cNvSpPr>
                    <a:spLocks/>
                  </p:cNvSpPr>
                  <p:nvPr/>
                </p:nvSpPr>
                <p:spPr bwMode="auto">
                  <a:xfrm>
                    <a:off x="3057" y="3233"/>
                    <a:ext cx="8" cy="5"/>
                  </a:xfrm>
                  <a:custGeom>
                    <a:avLst/>
                    <a:gdLst>
                      <a:gd name="T0" fmla="*/ 6 w 16"/>
                      <a:gd name="T1" fmla="*/ 5 h 14"/>
                      <a:gd name="T2" fmla="*/ 8 w 16"/>
                      <a:gd name="T3" fmla="*/ 4 h 14"/>
                      <a:gd name="T4" fmla="*/ 4 w 16"/>
                      <a:gd name="T5" fmla="*/ 2 h 14"/>
                      <a:gd name="T6" fmla="*/ 0 w 16"/>
                      <a:gd name="T7" fmla="*/ 0 h 14"/>
                      <a:gd name="T8" fmla="*/ 6 w 16"/>
                      <a:gd name="T9" fmla="*/ 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3" name="Freeform 339"/>
                  <p:cNvSpPr>
                    <a:spLocks/>
                  </p:cNvSpPr>
                  <p:nvPr/>
                </p:nvSpPr>
                <p:spPr bwMode="auto">
                  <a:xfrm>
                    <a:off x="3068" y="3225"/>
                    <a:ext cx="9" cy="3"/>
                  </a:xfrm>
                  <a:custGeom>
                    <a:avLst/>
                    <a:gdLst>
                      <a:gd name="T0" fmla="*/ 8 w 16"/>
                      <a:gd name="T1" fmla="*/ 3 h 9"/>
                      <a:gd name="T2" fmla="*/ 9 w 16"/>
                      <a:gd name="T3" fmla="*/ 2 h 9"/>
                      <a:gd name="T4" fmla="*/ 3 w 16"/>
                      <a:gd name="T5" fmla="*/ 1 h 9"/>
                      <a:gd name="T6" fmla="*/ 0 w 16"/>
                      <a:gd name="T7" fmla="*/ 0 h 9"/>
                      <a:gd name="T8" fmla="*/ 3 w 16"/>
                      <a:gd name="T9" fmla="*/ 2 h 9"/>
                      <a:gd name="T10" fmla="*/ 8 w 16"/>
                      <a:gd name="T11" fmla="*/ 3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4" name="Freeform 340"/>
                  <p:cNvSpPr>
                    <a:spLocks/>
                  </p:cNvSpPr>
                  <p:nvPr/>
                </p:nvSpPr>
                <p:spPr bwMode="auto">
                  <a:xfrm>
                    <a:off x="2929" y="3259"/>
                    <a:ext cx="26" cy="6"/>
                  </a:xfrm>
                  <a:custGeom>
                    <a:avLst/>
                    <a:gdLst>
                      <a:gd name="T0" fmla="*/ 26 w 51"/>
                      <a:gd name="T1" fmla="*/ 3 h 17"/>
                      <a:gd name="T2" fmla="*/ 24 w 51"/>
                      <a:gd name="T3" fmla="*/ 6 h 17"/>
                      <a:gd name="T4" fmla="*/ 20 w 51"/>
                      <a:gd name="T5" fmla="*/ 5 h 17"/>
                      <a:gd name="T6" fmla="*/ 11 w 51"/>
                      <a:gd name="T7" fmla="*/ 5 h 17"/>
                      <a:gd name="T8" fmla="*/ 4 w 51"/>
                      <a:gd name="T9" fmla="*/ 5 h 17"/>
                      <a:gd name="T10" fmla="*/ 0 w 51"/>
                      <a:gd name="T11" fmla="*/ 6 h 17"/>
                      <a:gd name="T12" fmla="*/ 7 w 51"/>
                      <a:gd name="T13" fmla="*/ 3 h 17"/>
                      <a:gd name="T14" fmla="*/ 13 w 51"/>
                      <a:gd name="T15" fmla="*/ 2 h 17"/>
                      <a:gd name="T16" fmla="*/ 18 w 51"/>
                      <a:gd name="T17" fmla="*/ 0 h 17"/>
                      <a:gd name="T18" fmla="*/ 14 w 51"/>
                      <a:gd name="T19" fmla="*/ 3 h 17"/>
                      <a:gd name="T20" fmla="*/ 21 w 51"/>
                      <a:gd name="T21" fmla="*/ 3 h 17"/>
                      <a:gd name="T22" fmla="*/ 26 w 51"/>
                      <a:gd name="T23" fmla="*/ 3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Freeform 341"/>
                <p:cNvSpPr>
                  <a:spLocks/>
                </p:cNvSpPr>
                <p:nvPr/>
              </p:nvSpPr>
              <p:spPr bwMode="auto">
                <a:xfrm>
                  <a:off x="2574" y="3251"/>
                  <a:ext cx="273" cy="110"/>
                </a:xfrm>
                <a:custGeom>
                  <a:avLst/>
                  <a:gdLst>
                    <a:gd name="T0" fmla="*/ 39 w 547"/>
                    <a:gd name="T1" fmla="*/ 11 h 332"/>
                    <a:gd name="T2" fmla="*/ 111 w 547"/>
                    <a:gd name="T3" fmla="*/ 16 h 332"/>
                    <a:gd name="T4" fmla="*/ 166 w 547"/>
                    <a:gd name="T5" fmla="*/ 22 h 332"/>
                    <a:gd name="T6" fmla="*/ 195 w 547"/>
                    <a:gd name="T7" fmla="*/ 20 h 332"/>
                    <a:gd name="T8" fmla="*/ 251 w 547"/>
                    <a:gd name="T9" fmla="*/ 19 h 332"/>
                    <a:gd name="T10" fmla="*/ 267 w 547"/>
                    <a:gd name="T11" fmla="*/ 39 h 332"/>
                    <a:gd name="T12" fmla="*/ 273 w 547"/>
                    <a:gd name="T13" fmla="*/ 69 h 332"/>
                    <a:gd name="T14" fmla="*/ 234 w 547"/>
                    <a:gd name="T15" fmla="*/ 75 h 332"/>
                    <a:gd name="T16" fmla="*/ 159 w 547"/>
                    <a:gd name="T17" fmla="*/ 92 h 332"/>
                    <a:gd name="T18" fmla="*/ 9 w 547"/>
                    <a:gd name="T19" fmla="*/ 110 h 332"/>
                    <a:gd name="T20" fmla="*/ 0 w 547"/>
                    <a:gd name="T21" fmla="*/ 0 h 332"/>
                    <a:gd name="T22" fmla="*/ 39 w 547"/>
                    <a:gd name="T23" fmla="*/ 11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4117" name="Freeform 342"/>
                <p:cNvSpPr>
                  <a:spLocks/>
                </p:cNvSpPr>
                <p:nvPr/>
              </p:nvSpPr>
              <p:spPr bwMode="auto">
                <a:xfrm>
                  <a:off x="2585" y="3263"/>
                  <a:ext cx="252" cy="88"/>
                </a:xfrm>
                <a:custGeom>
                  <a:avLst/>
                  <a:gdLst>
                    <a:gd name="T0" fmla="*/ 30 w 506"/>
                    <a:gd name="T1" fmla="*/ 0 h 265"/>
                    <a:gd name="T2" fmla="*/ 89 w 506"/>
                    <a:gd name="T3" fmla="*/ 8 h 265"/>
                    <a:gd name="T4" fmla="*/ 164 w 506"/>
                    <a:gd name="T5" fmla="*/ 14 h 265"/>
                    <a:gd name="T6" fmla="*/ 213 w 506"/>
                    <a:gd name="T7" fmla="*/ 12 h 265"/>
                    <a:gd name="T8" fmla="*/ 236 w 506"/>
                    <a:gd name="T9" fmla="*/ 14 h 265"/>
                    <a:gd name="T10" fmla="*/ 248 w 506"/>
                    <a:gd name="T11" fmla="*/ 28 h 265"/>
                    <a:gd name="T12" fmla="*/ 252 w 506"/>
                    <a:gd name="T13" fmla="*/ 50 h 265"/>
                    <a:gd name="T14" fmla="*/ 190 w 506"/>
                    <a:gd name="T15" fmla="*/ 65 h 265"/>
                    <a:gd name="T16" fmla="*/ 200 w 506"/>
                    <a:gd name="T17" fmla="*/ 52 h 265"/>
                    <a:gd name="T18" fmla="*/ 210 w 506"/>
                    <a:gd name="T19" fmla="*/ 35 h 265"/>
                    <a:gd name="T20" fmla="*/ 193 w 506"/>
                    <a:gd name="T21" fmla="*/ 51 h 265"/>
                    <a:gd name="T22" fmla="*/ 167 w 506"/>
                    <a:gd name="T23" fmla="*/ 69 h 265"/>
                    <a:gd name="T24" fmla="*/ 104 w 506"/>
                    <a:gd name="T25" fmla="*/ 88 h 265"/>
                    <a:gd name="T26" fmla="*/ 60 w 506"/>
                    <a:gd name="T27" fmla="*/ 88 h 265"/>
                    <a:gd name="T28" fmla="*/ 121 w 506"/>
                    <a:gd name="T29" fmla="*/ 70 h 265"/>
                    <a:gd name="T30" fmla="*/ 159 w 506"/>
                    <a:gd name="T31" fmla="*/ 47 h 265"/>
                    <a:gd name="T32" fmla="*/ 110 w 506"/>
                    <a:gd name="T33" fmla="*/ 64 h 265"/>
                    <a:gd name="T34" fmla="*/ 63 w 506"/>
                    <a:gd name="T35" fmla="*/ 77 h 265"/>
                    <a:gd name="T36" fmla="*/ 0 w 506"/>
                    <a:gd name="T37" fmla="*/ 88 h 265"/>
                    <a:gd name="T38" fmla="*/ 3 w 506"/>
                    <a:gd name="T39" fmla="*/ 34 h 265"/>
                    <a:gd name="T40" fmla="*/ 30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8" name="Freeform 343"/>
                <p:cNvSpPr>
                  <a:spLocks/>
                </p:cNvSpPr>
                <p:nvPr/>
              </p:nvSpPr>
              <p:spPr bwMode="auto">
                <a:xfrm>
                  <a:off x="2319" y="2952"/>
                  <a:ext cx="585" cy="485"/>
                </a:xfrm>
                <a:custGeom>
                  <a:avLst/>
                  <a:gdLst>
                    <a:gd name="T0" fmla="*/ 56 w 1170"/>
                    <a:gd name="T1" fmla="*/ 0 h 1457"/>
                    <a:gd name="T2" fmla="*/ 91 w 1170"/>
                    <a:gd name="T3" fmla="*/ 5 h 1457"/>
                    <a:gd name="T4" fmla="*/ 123 w 1170"/>
                    <a:gd name="T5" fmla="*/ 23 h 1457"/>
                    <a:gd name="T6" fmla="*/ 138 w 1170"/>
                    <a:gd name="T7" fmla="*/ 50 h 1457"/>
                    <a:gd name="T8" fmla="*/ 141 w 1170"/>
                    <a:gd name="T9" fmla="*/ 86 h 1457"/>
                    <a:gd name="T10" fmla="*/ 153 w 1170"/>
                    <a:gd name="T11" fmla="*/ 137 h 1457"/>
                    <a:gd name="T12" fmla="*/ 171 w 1170"/>
                    <a:gd name="T13" fmla="*/ 182 h 1457"/>
                    <a:gd name="T14" fmla="*/ 195 w 1170"/>
                    <a:gd name="T15" fmla="*/ 237 h 1457"/>
                    <a:gd name="T16" fmla="*/ 208 w 1170"/>
                    <a:gd name="T17" fmla="*/ 279 h 1457"/>
                    <a:gd name="T18" fmla="*/ 226 w 1170"/>
                    <a:gd name="T19" fmla="*/ 322 h 1457"/>
                    <a:gd name="T20" fmla="*/ 174 w 1170"/>
                    <a:gd name="T21" fmla="*/ 340 h 1457"/>
                    <a:gd name="T22" fmla="*/ 232 w 1170"/>
                    <a:gd name="T23" fmla="*/ 332 h 1457"/>
                    <a:gd name="T24" fmla="*/ 246 w 1170"/>
                    <a:gd name="T25" fmla="*/ 349 h 1457"/>
                    <a:gd name="T26" fmla="*/ 220 w 1170"/>
                    <a:gd name="T27" fmla="*/ 369 h 1457"/>
                    <a:gd name="T28" fmla="*/ 256 w 1170"/>
                    <a:gd name="T29" fmla="*/ 357 h 1457"/>
                    <a:gd name="T30" fmla="*/ 298 w 1170"/>
                    <a:gd name="T31" fmla="*/ 370 h 1457"/>
                    <a:gd name="T32" fmla="*/ 354 w 1170"/>
                    <a:gd name="T33" fmla="*/ 382 h 1457"/>
                    <a:gd name="T34" fmla="*/ 421 w 1170"/>
                    <a:gd name="T35" fmla="*/ 398 h 1457"/>
                    <a:gd name="T36" fmla="*/ 472 w 1170"/>
                    <a:gd name="T37" fmla="*/ 402 h 1457"/>
                    <a:gd name="T38" fmla="*/ 532 w 1170"/>
                    <a:gd name="T39" fmla="*/ 408 h 1457"/>
                    <a:gd name="T40" fmla="*/ 571 w 1170"/>
                    <a:gd name="T41" fmla="*/ 405 h 1457"/>
                    <a:gd name="T42" fmla="*/ 578 w 1170"/>
                    <a:gd name="T43" fmla="*/ 417 h 1457"/>
                    <a:gd name="T44" fmla="*/ 585 w 1170"/>
                    <a:gd name="T45" fmla="*/ 440 h 1457"/>
                    <a:gd name="T46" fmla="*/ 585 w 1170"/>
                    <a:gd name="T47" fmla="*/ 457 h 1457"/>
                    <a:gd name="T48" fmla="*/ 544 w 1170"/>
                    <a:gd name="T49" fmla="*/ 472 h 1457"/>
                    <a:gd name="T50" fmla="*/ 537 w 1170"/>
                    <a:gd name="T51" fmla="*/ 458 h 1457"/>
                    <a:gd name="T52" fmla="*/ 526 w 1170"/>
                    <a:gd name="T53" fmla="*/ 472 h 1457"/>
                    <a:gd name="T54" fmla="*/ 466 w 1170"/>
                    <a:gd name="T55" fmla="*/ 477 h 1457"/>
                    <a:gd name="T56" fmla="*/ 352 w 1170"/>
                    <a:gd name="T57" fmla="*/ 485 h 1457"/>
                    <a:gd name="T58" fmla="*/ 206 w 1170"/>
                    <a:gd name="T59" fmla="*/ 462 h 1457"/>
                    <a:gd name="T60" fmla="*/ 173 w 1170"/>
                    <a:gd name="T61" fmla="*/ 453 h 1457"/>
                    <a:gd name="T62" fmla="*/ 128 w 1170"/>
                    <a:gd name="T63" fmla="*/ 388 h 1457"/>
                    <a:gd name="T64" fmla="*/ 65 w 1170"/>
                    <a:gd name="T65" fmla="*/ 276 h 1457"/>
                    <a:gd name="T66" fmla="*/ 20 w 1170"/>
                    <a:gd name="T67" fmla="*/ 151 h 1457"/>
                    <a:gd name="T68" fmla="*/ 0 w 1170"/>
                    <a:gd name="T69" fmla="*/ 103 h 1457"/>
                    <a:gd name="T70" fmla="*/ 6 w 1170"/>
                    <a:gd name="T71" fmla="*/ 51 h 1457"/>
                    <a:gd name="T72" fmla="*/ 27 w 1170"/>
                    <a:gd name="T73" fmla="*/ 15 h 1457"/>
                    <a:gd name="T74" fmla="*/ 56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344"/>
                <p:cNvSpPr>
                  <a:spLocks/>
                </p:cNvSpPr>
                <p:nvPr/>
              </p:nvSpPr>
              <p:spPr bwMode="auto">
                <a:xfrm>
                  <a:off x="2394" y="2935"/>
                  <a:ext cx="222" cy="377"/>
                </a:xfrm>
                <a:custGeom>
                  <a:avLst/>
                  <a:gdLst>
                    <a:gd name="T0" fmla="*/ 30 w 446"/>
                    <a:gd name="T1" fmla="*/ 0 h 1130"/>
                    <a:gd name="T2" fmla="*/ 0 w 446"/>
                    <a:gd name="T3" fmla="*/ 20 h 1130"/>
                    <a:gd name="T4" fmla="*/ 15 w 446"/>
                    <a:gd name="T5" fmla="*/ 28 h 1130"/>
                    <a:gd name="T6" fmla="*/ 36 w 446"/>
                    <a:gd name="T7" fmla="*/ 53 h 1130"/>
                    <a:gd name="T8" fmla="*/ 66 w 446"/>
                    <a:gd name="T9" fmla="*/ 73 h 1130"/>
                    <a:gd name="T10" fmla="*/ 85 w 446"/>
                    <a:gd name="T11" fmla="*/ 138 h 1130"/>
                    <a:gd name="T12" fmla="*/ 103 w 446"/>
                    <a:gd name="T13" fmla="*/ 177 h 1130"/>
                    <a:gd name="T14" fmla="*/ 127 w 446"/>
                    <a:gd name="T15" fmla="*/ 208 h 1130"/>
                    <a:gd name="T16" fmla="*/ 148 w 446"/>
                    <a:gd name="T17" fmla="*/ 236 h 1130"/>
                    <a:gd name="T18" fmla="*/ 118 w 446"/>
                    <a:gd name="T19" fmla="*/ 214 h 1130"/>
                    <a:gd name="T20" fmla="*/ 97 w 446"/>
                    <a:gd name="T21" fmla="*/ 181 h 1130"/>
                    <a:gd name="T22" fmla="*/ 118 w 446"/>
                    <a:gd name="T23" fmla="*/ 233 h 1130"/>
                    <a:gd name="T24" fmla="*/ 136 w 446"/>
                    <a:gd name="T25" fmla="*/ 276 h 1130"/>
                    <a:gd name="T26" fmla="*/ 152 w 446"/>
                    <a:gd name="T27" fmla="*/ 321 h 1130"/>
                    <a:gd name="T28" fmla="*/ 163 w 446"/>
                    <a:gd name="T29" fmla="*/ 344 h 1130"/>
                    <a:gd name="T30" fmla="*/ 174 w 446"/>
                    <a:gd name="T31" fmla="*/ 357 h 1130"/>
                    <a:gd name="T32" fmla="*/ 188 w 446"/>
                    <a:gd name="T33" fmla="*/ 369 h 1130"/>
                    <a:gd name="T34" fmla="*/ 211 w 446"/>
                    <a:gd name="T35" fmla="*/ 377 h 1130"/>
                    <a:gd name="T36" fmla="*/ 212 w 446"/>
                    <a:gd name="T37" fmla="*/ 353 h 1130"/>
                    <a:gd name="T38" fmla="*/ 215 w 446"/>
                    <a:gd name="T39" fmla="*/ 327 h 1130"/>
                    <a:gd name="T40" fmla="*/ 222 w 446"/>
                    <a:gd name="T41" fmla="*/ 300 h 1130"/>
                    <a:gd name="T42" fmla="*/ 222 w 446"/>
                    <a:gd name="T43" fmla="*/ 274 h 1130"/>
                    <a:gd name="T44" fmla="*/ 212 w 446"/>
                    <a:gd name="T45" fmla="*/ 241 h 1130"/>
                    <a:gd name="T46" fmla="*/ 197 w 446"/>
                    <a:gd name="T47" fmla="*/ 217 h 1130"/>
                    <a:gd name="T48" fmla="*/ 179 w 446"/>
                    <a:gd name="T49" fmla="*/ 200 h 1130"/>
                    <a:gd name="T50" fmla="*/ 155 w 446"/>
                    <a:gd name="T51" fmla="*/ 181 h 1130"/>
                    <a:gd name="T52" fmla="*/ 127 w 446"/>
                    <a:gd name="T53" fmla="*/ 149 h 1130"/>
                    <a:gd name="T54" fmla="*/ 102 w 446"/>
                    <a:gd name="T55" fmla="*/ 111 h 1130"/>
                    <a:gd name="T56" fmla="*/ 124 w 446"/>
                    <a:gd name="T57" fmla="*/ 131 h 1130"/>
                    <a:gd name="T58" fmla="*/ 145 w 446"/>
                    <a:gd name="T59" fmla="*/ 160 h 1130"/>
                    <a:gd name="T60" fmla="*/ 171 w 446"/>
                    <a:gd name="T61" fmla="*/ 188 h 1130"/>
                    <a:gd name="T62" fmla="*/ 146 w 446"/>
                    <a:gd name="T63" fmla="*/ 147 h 1130"/>
                    <a:gd name="T64" fmla="*/ 119 w 446"/>
                    <a:gd name="T65" fmla="*/ 96 h 1130"/>
                    <a:gd name="T66" fmla="*/ 88 w 446"/>
                    <a:gd name="T67" fmla="*/ 39 h 1130"/>
                    <a:gd name="T68" fmla="*/ 72 w 446"/>
                    <a:gd name="T69" fmla="*/ 22 h 1130"/>
                    <a:gd name="T70" fmla="*/ 30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345"/>
                <p:cNvSpPr>
                  <a:spLocks/>
                </p:cNvSpPr>
                <p:nvPr/>
              </p:nvSpPr>
              <p:spPr bwMode="auto">
                <a:xfrm>
                  <a:off x="2226" y="2912"/>
                  <a:ext cx="879" cy="962"/>
                </a:xfrm>
                <a:custGeom>
                  <a:avLst/>
                  <a:gdLst>
                    <a:gd name="T0" fmla="*/ 135 w 1757"/>
                    <a:gd name="T1" fmla="*/ 51 h 2886"/>
                    <a:gd name="T2" fmla="*/ 98 w 1757"/>
                    <a:gd name="T3" fmla="*/ 137 h 2886"/>
                    <a:gd name="T4" fmla="*/ 81 w 1757"/>
                    <a:gd name="T5" fmla="*/ 253 h 2886"/>
                    <a:gd name="T6" fmla="*/ 96 w 1757"/>
                    <a:gd name="T7" fmla="*/ 214 h 2886"/>
                    <a:gd name="T8" fmla="*/ 130 w 1757"/>
                    <a:gd name="T9" fmla="*/ 276 h 2886"/>
                    <a:gd name="T10" fmla="*/ 133 w 1757"/>
                    <a:gd name="T11" fmla="*/ 399 h 2886"/>
                    <a:gd name="T12" fmla="*/ 142 w 1757"/>
                    <a:gd name="T13" fmla="*/ 356 h 2886"/>
                    <a:gd name="T14" fmla="*/ 216 w 1757"/>
                    <a:gd name="T15" fmla="*/ 448 h 2886"/>
                    <a:gd name="T16" fmla="*/ 325 w 1757"/>
                    <a:gd name="T17" fmla="*/ 517 h 2886"/>
                    <a:gd name="T18" fmla="*/ 327 w 1757"/>
                    <a:gd name="T19" fmla="*/ 554 h 2886"/>
                    <a:gd name="T20" fmla="*/ 352 w 1757"/>
                    <a:gd name="T21" fmla="*/ 547 h 2886"/>
                    <a:gd name="T22" fmla="*/ 370 w 1757"/>
                    <a:gd name="T23" fmla="*/ 600 h 2886"/>
                    <a:gd name="T24" fmla="*/ 375 w 1757"/>
                    <a:gd name="T25" fmla="*/ 634 h 2886"/>
                    <a:gd name="T26" fmla="*/ 291 w 1757"/>
                    <a:gd name="T27" fmla="*/ 692 h 2886"/>
                    <a:gd name="T28" fmla="*/ 409 w 1757"/>
                    <a:gd name="T29" fmla="*/ 666 h 2886"/>
                    <a:gd name="T30" fmla="*/ 339 w 1757"/>
                    <a:gd name="T31" fmla="*/ 717 h 2886"/>
                    <a:gd name="T32" fmla="*/ 448 w 1757"/>
                    <a:gd name="T33" fmla="*/ 678 h 2886"/>
                    <a:gd name="T34" fmla="*/ 444 w 1757"/>
                    <a:gd name="T35" fmla="*/ 712 h 2886"/>
                    <a:gd name="T36" fmla="*/ 486 w 1757"/>
                    <a:gd name="T37" fmla="*/ 696 h 2886"/>
                    <a:gd name="T38" fmla="*/ 724 w 1757"/>
                    <a:gd name="T39" fmla="*/ 770 h 2886"/>
                    <a:gd name="T40" fmla="*/ 846 w 1757"/>
                    <a:gd name="T41" fmla="*/ 877 h 2886"/>
                    <a:gd name="T42" fmla="*/ 534 w 1757"/>
                    <a:gd name="T43" fmla="*/ 957 h 2886"/>
                    <a:gd name="T44" fmla="*/ 593 w 1757"/>
                    <a:gd name="T45" fmla="*/ 939 h 2886"/>
                    <a:gd name="T46" fmla="*/ 550 w 1757"/>
                    <a:gd name="T47" fmla="*/ 930 h 2886"/>
                    <a:gd name="T48" fmla="*/ 462 w 1757"/>
                    <a:gd name="T49" fmla="*/ 939 h 2886"/>
                    <a:gd name="T50" fmla="*/ 636 w 1757"/>
                    <a:gd name="T51" fmla="*/ 863 h 2886"/>
                    <a:gd name="T52" fmla="*/ 126 w 1757"/>
                    <a:gd name="T53" fmla="*/ 928 h 2886"/>
                    <a:gd name="T54" fmla="*/ 20 w 1757"/>
                    <a:gd name="T55" fmla="*/ 879 h 2886"/>
                    <a:gd name="T56" fmla="*/ 17 w 1757"/>
                    <a:gd name="T57" fmla="*/ 775 h 2886"/>
                    <a:gd name="T58" fmla="*/ 64 w 1757"/>
                    <a:gd name="T59" fmla="*/ 637 h 2886"/>
                    <a:gd name="T60" fmla="*/ 179 w 1757"/>
                    <a:gd name="T61" fmla="*/ 704 h 2886"/>
                    <a:gd name="T62" fmla="*/ 109 w 1757"/>
                    <a:gd name="T63" fmla="*/ 600 h 2886"/>
                    <a:gd name="T64" fmla="*/ 177 w 1757"/>
                    <a:gd name="T65" fmla="*/ 577 h 2886"/>
                    <a:gd name="T66" fmla="*/ 142 w 1757"/>
                    <a:gd name="T67" fmla="*/ 521 h 2886"/>
                    <a:gd name="T68" fmla="*/ 105 w 1757"/>
                    <a:gd name="T69" fmla="*/ 544 h 2886"/>
                    <a:gd name="T70" fmla="*/ 30 w 1757"/>
                    <a:gd name="T71" fmla="*/ 390 h 2886"/>
                    <a:gd name="T72" fmla="*/ 27 w 1757"/>
                    <a:gd name="T73" fmla="*/ 238 h 2886"/>
                    <a:gd name="T74" fmla="*/ 11 w 1757"/>
                    <a:gd name="T75" fmla="*/ 329 h 2886"/>
                    <a:gd name="T76" fmla="*/ 2 w 1757"/>
                    <a:gd name="T77" fmla="*/ 219 h 2886"/>
                    <a:gd name="T78" fmla="*/ 57 w 1757"/>
                    <a:gd name="T79" fmla="*/ 114 h 2886"/>
                    <a:gd name="T80" fmla="*/ 0 w 1757"/>
                    <a:gd name="T81" fmla="*/ 207 h 2886"/>
                    <a:gd name="T82" fmla="*/ 35 w 1757"/>
                    <a:gd name="T83" fmla="*/ 92 h 2886"/>
                    <a:gd name="T84" fmla="*/ 114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4121" name="Freeform 346"/>
                <p:cNvSpPr>
                  <a:spLocks/>
                </p:cNvSpPr>
                <p:nvPr/>
              </p:nvSpPr>
              <p:spPr bwMode="auto">
                <a:xfrm>
                  <a:off x="2284" y="3458"/>
                  <a:ext cx="43" cy="83"/>
                </a:xfrm>
                <a:custGeom>
                  <a:avLst/>
                  <a:gdLst>
                    <a:gd name="T0" fmla="*/ 9 w 85"/>
                    <a:gd name="T1" fmla="*/ 0 h 249"/>
                    <a:gd name="T2" fmla="*/ 41 w 85"/>
                    <a:gd name="T3" fmla="*/ 4 h 249"/>
                    <a:gd name="T4" fmla="*/ 43 w 85"/>
                    <a:gd name="T5" fmla="*/ 37 h 249"/>
                    <a:gd name="T6" fmla="*/ 38 w 85"/>
                    <a:gd name="T7" fmla="*/ 72 h 249"/>
                    <a:gd name="T8" fmla="*/ 8 w 85"/>
                    <a:gd name="T9" fmla="*/ 83 h 249"/>
                    <a:gd name="T10" fmla="*/ 0 w 85"/>
                    <a:gd name="T11" fmla="*/ 70 h 249"/>
                    <a:gd name="T12" fmla="*/ 0 w 85"/>
                    <a:gd name="T13" fmla="*/ 20 h 249"/>
                    <a:gd name="T14" fmla="*/ 9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347"/>
                <p:cNvSpPr>
                  <a:spLocks/>
                </p:cNvSpPr>
                <p:nvPr/>
              </p:nvSpPr>
              <p:spPr bwMode="auto">
                <a:xfrm>
                  <a:off x="2346" y="3727"/>
                  <a:ext cx="413" cy="47"/>
                </a:xfrm>
                <a:custGeom>
                  <a:avLst/>
                  <a:gdLst>
                    <a:gd name="T0" fmla="*/ 413 w 827"/>
                    <a:gd name="T1" fmla="*/ 0 h 142"/>
                    <a:gd name="T2" fmla="*/ 301 w 827"/>
                    <a:gd name="T3" fmla="*/ 22 h 142"/>
                    <a:gd name="T4" fmla="*/ 216 w 827"/>
                    <a:gd name="T5" fmla="*/ 33 h 142"/>
                    <a:gd name="T6" fmla="*/ 129 w 827"/>
                    <a:gd name="T7" fmla="*/ 39 h 142"/>
                    <a:gd name="T8" fmla="*/ 63 w 827"/>
                    <a:gd name="T9" fmla="*/ 42 h 142"/>
                    <a:gd name="T10" fmla="*/ 0 w 827"/>
                    <a:gd name="T11" fmla="*/ 39 h 142"/>
                    <a:gd name="T12" fmla="*/ 60 w 827"/>
                    <a:gd name="T13" fmla="*/ 47 h 142"/>
                    <a:gd name="T14" fmla="*/ 160 w 827"/>
                    <a:gd name="T15" fmla="*/ 47 h 142"/>
                    <a:gd name="T16" fmla="*/ 268 w 827"/>
                    <a:gd name="T17" fmla="*/ 34 h 142"/>
                    <a:gd name="T18" fmla="*/ 323 w 827"/>
                    <a:gd name="T19" fmla="*/ 25 h 142"/>
                    <a:gd name="T20" fmla="*/ 413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348"/>
                <p:cNvSpPr>
                  <a:spLocks/>
                </p:cNvSpPr>
                <p:nvPr/>
              </p:nvSpPr>
              <p:spPr bwMode="auto">
                <a:xfrm>
                  <a:off x="2262" y="2544"/>
                  <a:ext cx="371" cy="466"/>
                </a:xfrm>
                <a:custGeom>
                  <a:avLst/>
                  <a:gdLst>
                    <a:gd name="T0" fmla="*/ 204 w 742"/>
                    <a:gd name="T1" fmla="*/ 182 h 1398"/>
                    <a:gd name="T2" fmla="*/ 192 w 742"/>
                    <a:gd name="T3" fmla="*/ 160 h 1398"/>
                    <a:gd name="T4" fmla="*/ 176 w 742"/>
                    <a:gd name="T5" fmla="*/ 158 h 1398"/>
                    <a:gd name="T6" fmla="*/ 162 w 742"/>
                    <a:gd name="T7" fmla="*/ 162 h 1398"/>
                    <a:gd name="T8" fmla="*/ 155 w 742"/>
                    <a:gd name="T9" fmla="*/ 176 h 1398"/>
                    <a:gd name="T10" fmla="*/ 153 w 742"/>
                    <a:gd name="T11" fmla="*/ 188 h 1398"/>
                    <a:gd name="T12" fmla="*/ 157 w 742"/>
                    <a:gd name="T13" fmla="*/ 217 h 1398"/>
                    <a:gd name="T14" fmla="*/ 166 w 742"/>
                    <a:gd name="T15" fmla="*/ 231 h 1398"/>
                    <a:gd name="T16" fmla="*/ 170 w 742"/>
                    <a:gd name="T17" fmla="*/ 248 h 1398"/>
                    <a:gd name="T18" fmla="*/ 175 w 742"/>
                    <a:gd name="T19" fmla="*/ 270 h 1398"/>
                    <a:gd name="T20" fmla="*/ 186 w 742"/>
                    <a:gd name="T21" fmla="*/ 296 h 1398"/>
                    <a:gd name="T22" fmla="*/ 207 w 742"/>
                    <a:gd name="T23" fmla="*/ 330 h 1398"/>
                    <a:gd name="T24" fmla="*/ 224 w 742"/>
                    <a:gd name="T25" fmla="*/ 362 h 1398"/>
                    <a:gd name="T26" fmla="*/ 242 w 742"/>
                    <a:gd name="T27" fmla="*/ 405 h 1398"/>
                    <a:gd name="T28" fmla="*/ 252 w 742"/>
                    <a:gd name="T29" fmla="*/ 438 h 1398"/>
                    <a:gd name="T30" fmla="*/ 255 w 742"/>
                    <a:gd name="T31" fmla="*/ 466 h 1398"/>
                    <a:gd name="T32" fmla="*/ 209 w 742"/>
                    <a:gd name="T33" fmla="*/ 423 h 1398"/>
                    <a:gd name="T34" fmla="*/ 164 w 742"/>
                    <a:gd name="T35" fmla="*/ 397 h 1398"/>
                    <a:gd name="T36" fmla="*/ 138 w 742"/>
                    <a:gd name="T37" fmla="*/ 383 h 1398"/>
                    <a:gd name="T38" fmla="*/ 106 w 742"/>
                    <a:gd name="T39" fmla="*/ 374 h 1398"/>
                    <a:gd name="T40" fmla="*/ 72 w 742"/>
                    <a:gd name="T41" fmla="*/ 375 h 1398"/>
                    <a:gd name="T42" fmla="*/ 36 w 742"/>
                    <a:gd name="T43" fmla="*/ 394 h 1398"/>
                    <a:gd name="T44" fmla="*/ 3 w 742"/>
                    <a:gd name="T45" fmla="*/ 429 h 1398"/>
                    <a:gd name="T46" fmla="*/ 0 w 742"/>
                    <a:gd name="T47" fmla="*/ 400 h 1398"/>
                    <a:gd name="T48" fmla="*/ 18 w 742"/>
                    <a:gd name="T49" fmla="*/ 366 h 1398"/>
                    <a:gd name="T50" fmla="*/ 42 w 742"/>
                    <a:gd name="T51" fmla="*/ 324 h 1398"/>
                    <a:gd name="T52" fmla="*/ 53 w 742"/>
                    <a:gd name="T53" fmla="*/ 296 h 1398"/>
                    <a:gd name="T54" fmla="*/ 54 w 742"/>
                    <a:gd name="T55" fmla="*/ 266 h 1398"/>
                    <a:gd name="T56" fmla="*/ 48 w 742"/>
                    <a:gd name="T57" fmla="*/ 243 h 1398"/>
                    <a:gd name="T58" fmla="*/ 34 w 742"/>
                    <a:gd name="T59" fmla="*/ 225 h 1398"/>
                    <a:gd name="T60" fmla="*/ 24 w 742"/>
                    <a:gd name="T61" fmla="*/ 197 h 1398"/>
                    <a:gd name="T62" fmla="*/ 21 w 742"/>
                    <a:gd name="T63" fmla="*/ 177 h 1398"/>
                    <a:gd name="T64" fmla="*/ 13 w 742"/>
                    <a:gd name="T65" fmla="*/ 152 h 1398"/>
                    <a:gd name="T66" fmla="*/ 12 w 742"/>
                    <a:gd name="T67" fmla="*/ 122 h 1398"/>
                    <a:gd name="T68" fmla="*/ 18 w 742"/>
                    <a:gd name="T69" fmla="*/ 100 h 1398"/>
                    <a:gd name="T70" fmla="*/ 29 w 742"/>
                    <a:gd name="T71" fmla="*/ 80 h 1398"/>
                    <a:gd name="T72" fmla="*/ 40 w 742"/>
                    <a:gd name="T73" fmla="*/ 54 h 1398"/>
                    <a:gd name="T74" fmla="*/ 62 w 742"/>
                    <a:gd name="T75" fmla="*/ 31 h 1398"/>
                    <a:gd name="T76" fmla="*/ 85 w 742"/>
                    <a:gd name="T77" fmla="*/ 17 h 1398"/>
                    <a:gd name="T78" fmla="*/ 120 w 742"/>
                    <a:gd name="T79" fmla="*/ 8 h 1398"/>
                    <a:gd name="T80" fmla="*/ 157 w 742"/>
                    <a:gd name="T81" fmla="*/ 1 h 1398"/>
                    <a:gd name="T82" fmla="*/ 219 w 742"/>
                    <a:gd name="T83" fmla="*/ 0 h 1398"/>
                    <a:gd name="T84" fmla="*/ 252 w 742"/>
                    <a:gd name="T85" fmla="*/ 4 h 1398"/>
                    <a:gd name="T86" fmla="*/ 285 w 742"/>
                    <a:gd name="T87" fmla="*/ 12 h 1398"/>
                    <a:gd name="T88" fmla="*/ 316 w 742"/>
                    <a:gd name="T89" fmla="*/ 23 h 1398"/>
                    <a:gd name="T90" fmla="*/ 336 w 742"/>
                    <a:gd name="T91" fmla="*/ 38 h 1398"/>
                    <a:gd name="T92" fmla="*/ 359 w 742"/>
                    <a:gd name="T93" fmla="*/ 58 h 1398"/>
                    <a:gd name="T94" fmla="*/ 370 w 742"/>
                    <a:gd name="T95" fmla="*/ 88 h 1398"/>
                    <a:gd name="T96" fmla="*/ 371 w 742"/>
                    <a:gd name="T97" fmla="*/ 113 h 1398"/>
                    <a:gd name="T98" fmla="*/ 362 w 742"/>
                    <a:gd name="T99" fmla="*/ 134 h 1398"/>
                    <a:gd name="T100" fmla="*/ 338 w 742"/>
                    <a:gd name="T101" fmla="*/ 113 h 1398"/>
                    <a:gd name="T102" fmla="*/ 307 w 742"/>
                    <a:gd name="T103" fmla="*/ 101 h 1398"/>
                    <a:gd name="T104" fmla="*/ 265 w 742"/>
                    <a:gd name="T105" fmla="*/ 96 h 1398"/>
                    <a:gd name="T106" fmla="*/ 276 w 742"/>
                    <a:gd name="T107" fmla="*/ 134 h 1398"/>
                    <a:gd name="T108" fmla="*/ 229 w 742"/>
                    <a:gd name="T109" fmla="*/ 121 h 1398"/>
                    <a:gd name="T110" fmla="*/ 243 w 742"/>
                    <a:gd name="T111" fmla="*/ 151 h 1398"/>
                    <a:gd name="T112" fmla="*/ 210 w 742"/>
                    <a:gd name="T113" fmla="*/ 149 h 1398"/>
                    <a:gd name="T114" fmla="*/ 204 w 742"/>
                    <a:gd name="T115" fmla="*/ 182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349"/>
                <p:cNvGrpSpPr>
                  <a:grpSpLocks/>
                </p:cNvGrpSpPr>
                <p:nvPr/>
              </p:nvGrpSpPr>
              <p:grpSpPr bwMode="auto">
                <a:xfrm>
                  <a:off x="2118" y="3270"/>
                  <a:ext cx="284" cy="487"/>
                  <a:chOff x="2118" y="3270"/>
                  <a:chExt cx="284" cy="487"/>
                </a:xfrm>
              </p:grpSpPr>
              <p:sp>
                <p:nvSpPr>
                  <p:cNvPr id="4125" name="Freeform 350"/>
                  <p:cNvSpPr>
                    <a:spLocks/>
                  </p:cNvSpPr>
                  <p:nvPr/>
                </p:nvSpPr>
                <p:spPr bwMode="auto">
                  <a:xfrm>
                    <a:off x="2118" y="3270"/>
                    <a:ext cx="284" cy="487"/>
                  </a:xfrm>
                  <a:custGeom>
                    <a:avLst/>
                    <a:gdLst>
                      <a:gd name="T0" fmla="*/ 157 w 570"/>
                      <a:gd name="T1" fmla="*/ 71 h 1463"/>
                      <a:gd name="T2" fmla="*/ 106 w 570"/>
                      <a:gd name="T3" fmla="*/ 66 h 1463"/>
                      <a:gd name="T4" fmla="*/ 74 w 570"/>
                      <a:gd name="T5" fmla="*/ 55 h 1463"/>
                      <a:gd name="T6" fmla="*/ 64 w 570"/>
                      <a:gd name="T7" fmla="*/ 37 h 1463"/>
                      <a:gd name="T8" fmla="*/ 64 w 570"/>
                      <a:gd name="T9" fmla="*/ 21 h 1463"/>
                      <a:gd name="T10" fmla="*/ 56 w 570"/>
                      <a:gd name="T11" fmla="*/ 8 h 1463"/>
                      <a:gd name="T12" fmla="*/ 27 w 570"/>
                      <a:gd name="T13" fmla="*/ 0 h 1463"/>
                      <a:gd name="T14" fmla="*/ 0 w 570"/>
                      <a:gd name="T15" fmla="*/ 2 h 1463"/>
                      <a:gd name="T16" fmla="*/ 33 w 570"/>
                      <a:gd name="T17" fmla="*/ 379 h 1463"/>
                      <a:gd name="T18" fmla="*/ 56 w 570"/>
                      <a:gd name="T19" fmla="*/ 413 h 1463"/>
                      <a:gd name="T20" fmla="*/ 85 w 570"/>
                      <a:gd name="T21" fmla="*/ 448 h 1463"/>
                      <a:gd name="T22" fmla="*/ 127 w 570"/>
                      <a:gd name="T23" fmla="*/ 474 h 1463"/>
                      <a:gd name="T24" fmla="*/ 174 w 570"/>
                      <a:gd name="T25" fmla="*/ 482 h 1463"/>
                      <a:gd name="T26" fmla="*/ 238 w 570"/>
                      <a:gd name="T27" fmla="*/ 487 h 1463"/>
                      <a:gd name="T28" fmla="*/ 276 w 570"/>
                      <a:gd name="T29" fmla="*/ 479 h 1463"/>
                      <a:gd name="T30" fmla="*/ 284 w 570"/>
                      <a:gd name="T31" fmla="*/ 453 h 1463"/>
                      <a:gd name="T32" fmla="*/ 280 w 570"/>
                      <a:gd name="T33" fmla="*/ 419 h 1463"/>
                      <a:gd name="T34" fmla="*/ 253 w 570"/>
                      <a:gd name="T35" fmla="*/ 313 h 1463"/>
                      <a:gd name="T36" fmla="*/ 230 w 570"/>
                      <a:gd name="T37" fmla="*/ 208 h 1463"/>
                      <a:gd name="T38" fmla="*/ 220 w 570"/>
                      <a:gd name="T39" fmla="*/ 129 h 1463"/>
                      <a:gd name="T40" fmla="*/ 220 w 570"/>
                      <a:gd name="T41" fmla="*/ 108 h 1463"/>
                      <a:gd name="T42" fmla="*/ 205 w 570"/>
                      <a:gd name="T43" fmla="*/ 79 h 1463"/>
                      <a:gd name="T44" fmla="*/ 188 w 570"/>
                      <a:gd name="T45" fmla="*/ 71 h 1463"/>
                      <a:gd name="T46" fmla="*/ 157 w 570"/>
                      <a:gd name="T47" fmla="*/ 71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4126" name="Freeform 351"/>
                  <p:cNvSpPr>
                    <a:spLocks/>
                  </p:cNvSpPr>
                  <p:nvPr/>
                </p:nvSpPr>
                <p:spPr bwMode="auto">
                  <a:xfrm>
                    <a:off x="2124" y="3293"/>
                    <a:ext cx="244" cy="448"/>
                  </a:xfrm>
                  <a:custGeom>
                    <a:avLst/>
                    <a:gdLst>
                      <a:gd name="T0" fmla="*/ 159 w 489"/>
                      <a:gd name="T1" fmla="*/ 90 h 1343"/>
                      <a:gd name="T2" fmla="*/ 114 w 489"/>
                      <a:gd name="T3" fmla="*/ 87 h 1343"/>
                      <a:gd name="T4" fmla="*/ 66 w 489"/>
                      <a:gd name="T5" fmla="*/ 77 h 1343"/>
                      <a:gd name="T6" fmla="*/ 37 w 489"/>
                      <a:gd name="T7" fmla="*/ 58 h 1343"/>
                      <a:gd name="T8" fmla="*/ 21 w 489"/>
                      <a:gd name="T9" fmla="*/ 42 h 1343"/>
                      <a:gd name="T10" fmla="*/ 0 w 489"/>
                      <a:gd name="T11" fmla="*/ 0 h 1343"/>
                      <a:gd name="T12" fmla="*/ 31 w 489"/>
                      <a:gd name="T13" fmla="*/ 345 h 1343"/>
                      <a:gd name="T14" fmla="*/ 52 w 489"/>
                      <a:gd name="T15" fmla="*/ 377 h 1343"/>
                      <a:gd name="T16" fmla="*/ 74 w 489"/>
                      <a:gd name="T17" fmla="*/ 406 h 1343"/>
                      <a:gd name="T18" fmla="*/ 104 w 489"/>
                      <a:gd name="T19" fmla="*/ 427 h 1343"/>
                      <a:gd name="T20" fmla="*/ 129 w 489"/>
                      <a:gd name="T21" fmla="*/ 437 h 1343"/>
                      <a:gd name="T22" fmla="*/ 159 w 489"/>
                      <a:gd name="T23" fmla="*/ 443 h 1343"/>
                      <a:gd name="T24" fmla="*/ 188 w 489"/>
                      <a:gd name="T25" fmla="*/ 448 h 1343"/>
                      <a:gd name="T26" fmla="*/ 221 w 489"/>
                      <a:gd name="T27" fmla="*/ 448 h 1343"/>
                      <a:gd name="T28" fmla="*/ 236 w 489"/>
                      <a:gd name="T29" fmla="*/ 443 h 1343"/>
                      <a:gd name="T30" fmla="*/ 244 w 489"/>
                      <a:gd name="T31" fmla="*/ 427 h 1343"/>
                      <a:gd name="T32" fmla="*/ 240 w 489"/>
                      <a:gd name="T33" fmla="*/ 400 h 1343"/>
                      <a:gd name="T34" fmla="*/ 219 w 489"/>
                      <a:gd name="T35" fmla="*/ 340 h 1343"/>
                      <a:gd name="T36" fmla="*/ 184 w 489"/>
                      <a:gd name="T37" fmla="*/ 134 h 1343"/>
                      <a:gd name="T38" fmla="*/ 178 w 489"/>
                      <a:gd name="T39" fmla="*/ 106 h 1343"/>
                      <a:gd name="T40" fmla="*/ 159 w 489"/>
                      <a:gd name="T41" fmla="*/ 9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685800" y="2286000"/>
            <a:ext cx="7543800" cy="1143000"/>
          </a:xfrm>
        </p:spPr>
        <p:txBody>
          <a:bodyPr anchor="ctr" anchorCtr="0"/>
          <a:lstStyle/>
          <a:p>
            <a:pPr>
              <a:defRPr/>
            </a:pPr>
            <a:r>
              <a:rPr lang="zh-CN" altLang="en-US" sz="4400" smtClean="0"/>
              <a:t>估计的多元回归方程</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1828800" y="228600"/>
            <a:ext cx="7086600" cy="1066800"/>
          </a:xfrm>
        </p:spPr>
        <p:txBody>
          <a:bodyPr/>
          <a:lstStyle/>
          <a:p>
            <a:pPr>
              <a:defRPr/>
            </a:pPr>
            <a:r>
              <a:rPr lang="zh-CN" altLang="en-US" smtClean="0"/>
              <a:t>估计的多元回归的方程</a:t>
            </a:r>
            <a:r>
              <a:rPr lang="zh-CN" altLang="en-US" sz="3600" smtClean="0"/>
              <a:t/>
            </a:r>
            <a:br>
              <a:rPr lang="zh-CN" altLang="en-US" sz="3600" smtClean="0"/>
            </a:br>
            <a:r>
              <a:rPr lang="en-US" altLang="zh-CN" sz="2800" smtClean="0">
                <a:solidFill>
                  <a:schemeClr val="hlink"/>
                </a:solidFill>
                <a:latin typeface="Arial" panose="020B0604020202020204" pitchFamily="34" charset="0"/>
              </a:rPr>
              <a:t>(estimated multiple regression equation)</a:t>
            </a:r>
          </a:p>
        </p:txBody>
      </p:sp>
      <p:sp>
        <p:nvSpPr>
          <p:cNvPr id="785413" name="Rectangle 5"/>
          <p:cNvSpPr>
            <a:spLocks noChangeArrowheads="1"/>
          </p:cNvSpPr>
          <p:nvPr/>
        </p:nvSpPr>
        <p:spPr bwMode="auto">
          <a:xfrm>
            <a:off x="1676400" y="4960938"/>
            <a:ext cx="5638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eaLnBrk="1" hangingPunct="1">
              <a:buClr>
                <a:schemeClr val="hlink"/>
              </a:buClr>
              <a:buFont typeface="Wingdings" panose="05000000000000000000" pitchFamily="2" charset="2"/>
              <a:buChar char="§"/>
              <a:defRPr/>
            </a:pP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是                             </a:t>
            </a:r>
          </a:p>
          <a:p>
            <a:pPr lvl="1" algn="just" eaLnBrk="1" hangingPunct="1">
              <a:buClr>
                <a:schemeClr val="hlink"/>
              </a:buClr>
              <a:buFont typeface="Wingdings" panose="05000000000000000000" pitchFamily="2" charset="2"/>
              <a:buNone/>
              <a:defRPr/>
            </a:pP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      估计值</a:t>
            </a:r>
          </a:p>
          <a:p>
            <a:pPr lvl="1" algn="just" eaLnBrk="1" hangingPunct="1">
              <a:buClr>
                <a:schemeClr val="hlink"/>
              </a:buClr>
              <a:buFont typeface="Wingdings" panose="05000000000000000000" pitchFamily="2" charset="2"/>
              <a:buChar char="§"/>
              <a:defRPr/>
            </a:pP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      是 </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的估计值</a:t>
            </a:r>
            <a:endParaRPr lang="zh-CN" altLang="en-US">
              <a:effectLst>
                <a:outerShdw blurRad="38100" dist="38100" dir="2700000" algn="tl">
                  <a:srgbClr val="000000"/>
                </a:outerShdw>
              </a:effectLst>
              <a:ea typeface="宋体" panose="02010600030101010101" pitchFamily="2" charset="-122"/>
            </a:endParaRPr>
          </a:p>
        </p:txBody>
      </p:sp>
      <p:graphicFrame>
        <p:nvGraphicFramePr>
          <p:cNvPr id="23556" name="Object 6"/>
          <p:cNvGraphicFramePr>
            <a:graphicFrameLocks noChangeAspect="1"/>
          </p:cNvGraphicFramePr>
          <p:nvPr/>
        </p:nvGraphicFramePr>
        <p:xfrm>
          <a:off x="3582988" y="1773238"/>
          <a:ext cx="2695575" cy="520700"/>
        </p:xfrm>
        <a:graphic>
          <a:graphicData uri="http://schemas.openxmlformats.org/presentationml/2006/ole">
            <mc:AlternateContent xmlns:mc="http://schemas.openxmlformats.org/markup-compatibility/2006">
              <mc:Choice xmlns:v="urn:schemas-microsoft-com:vml" Requires="v">
                <p:oleObj spid="_x0000_s23563" name="公式" r:id="rId4" imgW="1150689" imgH="243840" progId="Equation.3">
                  <p:embed/>
                </p:oleObj>
              </mc:Choice>
              <mc:Fallback>
                <p:oleObj name="公式" r:id="rId4" imgW="1150689" imgH="2438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3238"/>
                        <a:ext cx="2695575" cy="5207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7"/>
          <p:cNvGraphicFramePr>
            <a:graphicFrameLocks noChangeAspect="1"/>
          </p:cNvGraphicFramePr>
          <p:nvPr/>
        </p:nvGraphicFramePr>
        <p:xfrm>
          <a:off x="3278188" y="2322513"/>
          <a:ext cx="2695575" cy="504825"/>
        </p:xfrm>
        <a:graphic>
          <a:graphicData uri="http://schemas.openxmlformats.org/presentationml/2006/ole">
            <mc:AlternateContent xmlns:mc="http://schemas.openxmlformats.org/markup-compatibility/2006">
              <mc:Choice xmlns:v="urn:schemas-microsoft-com:vml" Requires="v">
                <p:oleObj spid="_x0000_s23564" name="公式" r:id="rId6" imgW="1150689" imgH="220969" progId="Equation.3">
                  <p:embed/>
                </p:oleObj>
              </mc:Choice>
              <mc:Fallback>
                <p:oleObj name="公式" r:id="rId6" imgW="1150689" imgH="220969"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8188" y="2322513"/>
                        <a:ext cx="2695575" cy="5048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8" name="Object 9"/>
          <p:cNvGraphicFramePr>
            <a:graphicFrameLocks noChangeAspect="1"/>
          </p:cNvGraphicFramePr>
          <p:nvPr/>
        </p:nvGraphicFramePr>
        <p:xfrm>
          <a:off x="1825625" y="4056063"/>
          <a:ext cx="5111750" cy="725487"/>
        </p:xfrm>
        <a:graphic>
          <a:graphicData uri="http://schemas.openxmlformats.org/presentationml/2006/ole">
            <mc:AlternateContent xmlns:mc="http://schemas.openxmlformats.org/markup-compatibility/2006">
              <mc:Choice xmlns:v="urn:schemas-microsoft-com:vml" Requires="v">
                <p:oleObj spid="_x0000_s23565" name="公式" r:id="rId8" imgW="2027053" imgH="243840" progId="Equation.3">
                  <p:embed/>
                </p:oleObj>
              </mc:Choice>
              <mc:Fallback>
                <p:oleObj name="公式" r:id="rId8" imgW="2027053" imgH="2438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5625" y="4056063"/>
                        <a:ext cx="5111750" cy="7254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10"/>
          <p:cNvGraphicFramePr>
            <a:graphicFrameLocks noChangeAspect="1"/>
          </p:cNvGraphicFramePr>
          <p:nvPr/>
        </p:nvGraphicFramePr>
        <p:xfrm>
          <a:off x="2562225" y="4897438"/>
          <a:ext cx="2695575" cy="522287"/>
        </p:xfrm>
        <a:graphic>
          <a:graphicData uri="http://schemas.openxmlformats.org/presentationml/2006/ole">
            <mc:AlternateContent xmlns:mc="http://schemas.openxmlformats.org/markup-compatibility/2006">
              <mc:Choice xmlns:v="urn:schemas-microsoft-com:vml" Requires="v">
                <p:oleObj spid="_x0000_s23566" name="公式" r:id="rId10" imgW="1150689" imgH="243840" progId="Equation.3">
                  <p:embed/>
                </p:oleObj>
              </mc:Choice>
              <mc:Fallback>
                <p:oleObj name="公式" r:id="rId10" imgW="1150689" imgH="2438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2225" y="4897438"/>
                        <a:ext cx="2695575" cy="5222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0" name="Object 11"/>
          <p:cNvGraphicFramePr>
            <a:graphicFrameLocks noChangeAspect="1"/>
          </p:cNvGraphicFramePr>
          <p:nvPr/>
        </p:nvGraphicFramePr>
        <p:xfrm>
          <a:off x="5535613" y="4899025"/>
          <a:ext cx="2570162" cy="504825"/>
        </p:xfrm>
        <a:graphic>
          <a:graphicData uri="http://schemas.openxmlformats.org/presentationml/2006/ole">
            <mc:AlternateContent xmlns:mc="http://schemas.openxmlformats.org/markup-compatibility/2006">
              <mc:Choice xmlns:v="urn:schemas-microsoft-com:vml" Requires="v">
                <p:oleObj spid="_x0000_s23567" name="公式" r:id="rId12" imgW="1150689" imgH="220969" progId="Equation.3">
                  <p:embed/>
                </p:oleObj>
              </mc:Choice>
              <mc:Fallback>
                <p:oleObj name="公式" r:id="rId12" imgW="1150689" imgH="220969"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5613" y="4899025"/>
                        <a:ext cx="2570162" cy="5048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1" name="Object 12"/>
          <p:cNvGraphicFramePr>
            <a:graphicFrameLocks noChangeAspect="1"/>
          </p:cNvGraphicFramePr>
          <p:nvPr/>
        </p:nvGraphicFramePr>
        <p:xfrm>
          <a:off x="2514600" y="5722938"/>
          <a:ext cx="325438" cy="449262"/>
        </p:xfrm>
        <a:graphic>
          <a:graphicData uri="http://schemas.openxmlformats.org/presentationml/2006/ole">
            <mc:AlternateContent xmlns:mc="http://schemas.openxmlformats.org/markup-compatibility/2006">
              <mc:Choice xmlns:v="urn:schemas-microsoft-com:vml" Requires="v">
                <p:oleObj spid="_x0000_s23568" name="Equation" r:id="rId14" imgW="129608" imgH="198099" progId="Equation.3">
                  <p:embed/>
                </p:oleObj>
              </mc:Choice>
              <mc:Fallback>
                <p:oleObj name="Equation" r:id="rId14" imgW="129608" imgH="198099"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4600" y="5722938"/>
                        <a:ext cx="325438" cy="4492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5421" name="Rectangle 13"/>
          <p:cNvSpPr>
            <a:spLocks noGrp="1" noChangeArrowheads="1"/>
          </p:cNvSpPr>
          <p:nvPr>
            <p:ph type="body" idx="1"/>
          </p:nvPr>
        </p:nvSpPr>
        <p:spPr>
          <a:xfrm>
            <a:off x="381000" y="1752600"/>
            <a:ext cx="8382000" cy="4419600"/>
          </a:xfrm>
        </p:spPr>
        <p:txBody>
          <a:bodyPr/>
          <a:lstStyle/>
          <a:p>
            <a:pPr marL="609600" indent="-609600">
              <a:buFontTx/>
              <a:buAutoNum type="arabicPeriod"/>
              <a:defRPr/>
            </a:pPr>
            <a:r>
              <a:rPr lang="zh-CN" altLang="en-US" smtClean="0"/>
              <a:t>用样本统计量                         估计回归方程中的 参数</a:t>
            </a:r>
            <a:r>
              <a:rPr lang="zh-CN" altLang="en-US" i="1" smtClean="0">
                <a:sym typeface="Symbol" panose="05050102010706020507" pitchFamily="18" charset="2"/>
              </a:rPr>
              <a:t>                         </a:t>
            </a:r>
            <a:r>
              <a:rPr lang="zh-CN" altLang="en-US" smtClean="0"/>
              <a:t>时得到的方程</a:t>
            </a:r>
          </a:p>
          <a:p>
            <a:pPr marL="609600" indent="-609600">
              <a:buFontTx/>
              <a:buAutoNum type="arabicPeriod"/>
              <a:defRPr/>
            </a:pPr>
            <a:r>
              <a:rPr lang="zh-CN" altLang="en-US" smtClean="0"/>
              <a:t>由最小二乘法求得</a:t>
            </a:r>
          </a:p>
          <a:p>
            <a:pPr marL="609600" indent="-609600">
              <a:buFontTx/>
              <a:buAutoNum type="arabicPeriod"/>
              <a:defRPr/>
            </a:pPr>
            <a:r>
              <a:rPr lang="zh-CN" altLang="en-US" smtClean="0"/>
              <a:t>一般形式为</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a:xfrm>
            <a:off x="685800" y="2286000"/>
            <a:ext cx="7543800" cy="1143000"/>
          </a:xfrm>
        </p:spPr>
        <p:txBody>
          <a:bodyPr anchor="ctr" anchorCtr="0"/>
          <a:lstStyle/>
          <a:p>
            <a:pPr>
              <a:defRPr/>
            </a:pPr>
            <a:r>
              <a:rPr lang="zh-CN" altLang="en-US" sz="4400" smtClean="0"/>
              <a:t>参数的最小二乘估计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828800" y="228600"/>
            <a:ext cx="6858000" cy="1066800"/>
          </a:xfrm>
        </p:spPr>
        <p:txBody>
          <a:bodyPr/>
          <a:lstStyle/>
          <a:p>
            <a:pPr>
              <a:defRPr/>
            </a:pPr>
            <a:r>
              <a:rPr lang="zh-CN" altLang="en-US" smtClean="0"/>
              <a:t>参数的最小二乘法</a:t>
            </a:r>
            <a:endParaRPr lang="zh-CN" altLang="en-US" sz="3600" smtClean="0">
              <a:solidFill>
                <a:schemeClr val="hlink"/>
              </a:solidFill>
            </a:endParaRPr>
          </a:p>
        </p:txBody>
      </p:sp>
      <p:graphicFrame>
        <p:nvGraphicFramePr>
          <p:cNvPr id="27651" name="Object 3">
            <a:hlinkClick r:id="" action="ppaction://ole?verb=0"/>
          </p:cNvPr>
          <p:cNvGraphicFramePr>
            <a:graphicFrameLocks/>
          </p:cNvGraphicFramePr>
          <p:nvPr/>
        </p:nvGraphicFramePr>
        <p:xfrm>
          <a:off x="1268413" y="2636838"/>
          <a:ext cx="6989762" cy="990600"/>
        </p:xfrm>
        <a:graphic>
          <a:graphicData uri="http://schemas.openxmlformats.org/presentationml/2006/ole">
            <mc:AlternateContent xmlns:mc="http://schemas.openxmlformats.org/markup-compatibility/2006">
              <mc:Choice xmlns:v="urn:schemas-microsoft-com:vml" Requires="v">
                <p:oleObj spid="_x0000_s27656" name="公式" r:id="rId4" imgW="3154574" imgH="426804" progId="Equation.3">
                  <p:embed/>
                </p:oleObj>
              </mc:Choice>
              <mc:Fallback>
                <p:oleObj name="公式" r:id="rId4" imgW="3154574" imgH="426804" progId="Equation.3">
                  <p:embed/>
                  <p:pic>
                    <p:nvPicPr>
                      <p:cNvPr id="0" name="Object 3"/>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268413" y="2636838"/>
                        <a:ext cx="6989762" cy="990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91556" name="Rectangle 4"/>
          <p:cNvSpPr>
            <a:spLocks noChangeArrowheads="1"/>
          </p:cNvSpPr>
          <p:nvPr/>
        </p:nvSpPr>
        <p:spPr bwMode="auto">
          <a:xfrm>
            <a:off x="533400" y="3633788"/>
            <a:ext cx="796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FontTx/>
              <a:buAutoNum type="arabicPeriod" startAt="2"/>
              <a:defRPr/>
            </a:pPr>
            <a:r>
              <a:rPr lang="zh-CN" altLang="en-US" sz="2800" smtClean="0">
                <a:effectLst>
                  <a:outerShdw blurRad="38100" dist="38100" dir="2700000" algn="tl">
                    <a:srgbClr val="000000"/>
                  </a:outerShdw>
                </a:effectLst>
                <a:latin typeface="Arial" panose="020B0604020202020204" pitchFamily="34" charset="0"/>
              </a:rPr>
              <a:t>求</a:t>
            </a:r>
            <a:r>
              <a:rPr lang="zh-CN" altLang="en-US" sz="2800" smtClean="0">
                <a:effectLst>
                  <a:outerShdw blurRad="38100" dist="38100" dir="2700000" algn="tl">
                    <a:srgbClr val="000000"/>
                  </a:outerShdw>
                </a:effectLst>
              </a:rPr>
              <a:t>解</a:t>
            </a:r>
            <a:r>
              <a:rPr lang="zh-CN" altLang="en-US" sz="2800" smtClean="0">
                <a:effectLst>
                  <a:outerShdw blurRad="38100" dist="38100" dir="2700000" algn="tl">
                    <a:srgbClr val="000000"/>
                  </a:outerShdw>
                </a:effectLst>
                <a:latin typeface="Arial" panose="020B0604020202020204" pitchFamily="34" charset="0"/>
                <a:sym typeface="Symbol" panose="05050102010706020507" pitchFamily="18" charset="2"/>
              </a:rPr>
              <a:t>各回归参数的标准方程如下</a:t>
            </a:r>
          </a:p>
        </p:txBody>
      </p:sp>
      <p:graphicFrame>
        <p:nvGraphicFramePr>
          <p:cNvPr id="27653" name="Object 5">
            <a:hlinkClick r:id="" action="ppaction://ole?verb=0"/>
          </p:cNvPr>
          <p:cNvGraphicFramePr>
            <a:graphicFrameLocks/>
          </p:cNvGraphicFramePr>
          <p:nvPr/>
        </p:nvGraphicFramePr>
        <p:xfrm>
          <a:off x="2444750" y="4191000"/>
          <a:ext cx="4559300" cy="2133600"/>
        </p:xfrm>
        <a:graphic>
          <a:graphicData uri="http://schemas.openxmlformats.org/presentationml/2006/ole">
            <mc:AlternateContent xmlns:mc="http://schemas.openxmlformats.org/markup-compatibility/2006">
              <mc:Choice xmlns:v="urn:schemas-microsoft-com:vml" Requires="v">
                <p:oleObj spid="_x0000_s27657" name="公式" r:id="rId6" imgW="2064995" imgH="1059106" progId="Equation.3">
                  <p:embed/>
                </p:oleObj>
              </mc:Choice>
              <mc:Fallback>
                <p:oleObj name="公式" r:id="rId6" imgW="2064995" imgH="1059106"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4750" y="4191000"/>
                        <a:ext cx="4559300" cy="2133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91559" name="Rectangle 7"/>
          <p:cNvSpPr>
            <a:spLocks noChangeArrowheads="1"/>
          </p:cNvSpPr>
          <p:nvPr/>
        </p:nvSpPr>
        <p:spPr bwMode="auto">
          <a:xfrm>
            <a:off x="533400" y="1628775"/>
            <a:ext cx="8001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AutoNum type="arabicPeriod"/>
              <a:defRPr/>
            </a:pPr>
            <a:r>
              <a:rPr lang="zh-CN" altLang="en-US" sz="2800" smtClean="0">
                <a:effectLst>
                  <a:outerShdw blurRad="38100" dist="38100" dir="2700000" algn="tl">
                    <a:srgbClr val="000000"/>
                  </a:outerShdw>
                </a:effectLst>
                <a:latin typeface="Arial" panose="020B0604020202020204" pitchFamily="34" charset="0"/>
              </a:rPr>
              <a:t>使</a:t>
            </a:r>
            <a:r>
              <a:rPr lang="zh-CN" altLang="en-US" sz="2800" smtClean="0">
                <a:effectLst>
                  <a:outerShdw blurRad="38100" dist="38100" dir="2700000" algn="tl">
                    <a:srgbClr val="000000"/>
                  </a:outerShdw>
                </a:effectLst>
              </a:rPr>
              <a:t>因变量的观察值与估计值之间的离差平方和达到最小来求得 </a:t>
            </a:r>
            <a:r>
              <a:rPr lang="zh-CN" altLang="en-US" sz="2800" i="1" smtClean="0">
                <a:effectLst>
                  <a:outerShdw blurRad="38100" dist="38100" dir="2700000" algn="tl">
                    <a:srgbClr val="000000"/>
                  </a:outerShdw>
                </a:effectLst>
                <a:sym typeface="Symbol" panose="05050102010706020507" pitchFamily="18" charset="2"/>
              </a:rPr>
              <a:t>                              </a:t>
            </a:r>
            <a:r>
              <a:rPr lang="zh-CN" altLang="en-US" sz="2800" smtClean="0">
                <a:effectLst>
                  <a:outerShdw blurRad="38100" dist="38100" dir="2700000" algn="tl">
                    <a:srgbClr val="000000"/>
                  </a:outerShdw>
                </a:effectLst>
              </a:rPr>
              <a:t>。即</a:t>
            </a:r>
          </a:p>
        </p:txBody>
      </p:sp>
      <p:graphicFrame>
        <p:nvGraphicFramePr>
          <p:cNvPr id="27655" name="Object 8"/>
          <p:cNvGraphicFramePr>
            <a:graphicFrameLocks noChangeAspect="1"/>
          </p:cNvGraphicFramePr>
          <p:nvPr/>
        </p:nvGraphicFramePr>
        <p:xfrm>
          <a:off x="3629025" y="2060575"/>
          <a:ext cx="2686050" cy="534988"/>
        </p:xfrm>
        <a:graphic>
          <a:graphicData uri="http://schemas.openxmlformats.org/presentationml/2006/ole">
            <mc:AlternateContent xmlns:mc="http://schemas.openxmlformats.org/markup-compatibility/2006">
              <mc:Choice xmlns:v="urn:schemas-microsoft-com:vml" Requires="v">
                <p:oleObj spid="_x0000_s27658" name="公式" r:id="rId8" imgW="1150689" imgH="243840" progId="Equation.3">
                  <p:embed/>
                </p:oleObj>
              </mc:Choice>
              <mc:Fallback>
                <p:oleObj name="公式" r:id="rId8" imgW="1150689" imgH="2438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9025" y="2060575"/>
                        <a:ext cx="2686050" cy="534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1828800" y="228600"/>
            <a:ext cx="6858000" cy="1066800"/>
          </a:xfrm>
        </p:spPr>
        <p:txBody>
          <a:bodyPr/>
          <a:lstStyle/>
          <a:p>
            <a:pPr>
              <a:defRPr/>
            </a:pPr>
            <a:r>
              <a:rPr lang="zh-CN" altLang="en-US" smtClean="0">
                <a:latin typeface="Arial" panose="020B0604020202020204" pitchFamily="34" charset="0"/>
              </a:rPr>
              <a:t>参数的最小二乘法</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93606" name="Rectangle 6"/>
          <p:cNvSpPr>
            <a:spLocks noChangeArrowheads="1"/>
          </p:cNvSpPr>
          <p:nvPr/>
        </p:nvSpPr>
        <p:spPr bwMode="auto">
          <a:xfrm>
            <a:off x="611188" y="1773238"/>
            <a:ext cx="7772400" cy="33051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en-US" altLang="zh-CN" sz="3000" b="1" smtClean="0">
                <a:solidFill>
                  <a:srgbClr val="FFFFB1"/>
                </a:solidFill>
                <a:effectLst>
                  <a:outerShdw blurRad="38100" dist="38100" dir="2700000" algn="tl">
                    <a:srgbClr val="000000"/>
                  </a:outerShdw>
                </a:effectLst>
                <a:latin typeface="Arial" panose="020B0604020202020204" pitchFamily="34" charset="0"/>
              </a:rPr>
              <a:t>【</a:t>
            </a:r>
            <a:r>
              <a:rPr lang="zh-CN" altLang="en-US" sz="3000" b="1" smtClean="0">
                <a:solidFill>
                  <a:srgbClr val="FFFFB1"/>
                </a:solidFill>
                <a:effectLst>
                  <a:outerShdw blurRad="38100" dist="38100" dir="2700000" algn="tl">
                    <a:srgbClr val="000000"/>
                  </a:outerShdw>
                </a:effectLst>
                <a:latin typeface="Arial" panose="020B0604020202020204" pitchFamily="34" charset="0"/>
              </a:rPr>
              <a:t>例</a:t>
            </a:r>
            <a:r>
              <a:rPr lang="en-US" altLang="zh-CN" sz="3000" b="1" smtClean="0">
                <a:solidFill>
                  <a:srgbClr val="FFFFB1"/>
                </a:solidFill>
                <a:effectLst>
                  <a:outerShdw blurRad="38100" dist="38100" dir="2700000" algn="tl">
                    <a:srgbClr val="000000"/>
                  </a:outerShdw>
                </a:effectLst>
                <a:latin typeface="Arial" panose="020B0604020202020204" pitchFamily="34" charset="0"/>
              </a:rPr>
              <a:t>】</a:t>
            </a:r>
            <a:r>
              <a:rPr lang="zh-CN" altLang="en-US" sz="3000" smtClean="0">
                <a:effectLst>
                  <a:outerShdw blurRad="38100" dist="38100" dir="2700000" algn="tl">
                    <a:srgbClr val="000000"/>
                  </a:outerShdw>
                </a:effectLst>
                <a:latin typeface="Arial" panose="020B0604020202020204" pitchFamily="34" charset="0"/>
              </a:rPr>
              <a:t>一家大型商业银行在多个地区设有分行，为弄清楚不良贷款形成的原因，抽取了该银行所属的</a:t>
            </a:r>
            <a:r>
              <a:rPr lang="en-US" altLang="zh-CN" sz="3000" smtClean="0">
                <a:effectLst>
                  <a:outerShdw blurRad="38100" dist="38100" dir="2700000" algn="tl">
                    <a:srgbClr val="000000"/>
                  </a:outerShdw>
                </a:effectLst>
                <a:latin typeface="Arial" panose="020B0604020202020204" pitchFamily="34" charset="0"/>
              </a:rPr>
              <a:t>25</a:t>
            </a:r>
            <a:r>
              <a:rPr lang="zh-CN" altLang="en-US" sz="3000" smtClean="0">
                <a:effectLst>
                  <a:outerShdw blurRad="38100" dist="38100" dir="2700000" algn="tl">
                    <a:srgbClr val="000000"/>
                  </a:outerShdw>
                </a:effectLst>
                <a:latin typeface="Arial" panose="020B0604020202020204" pitchFamily="34" charset="0"/>
              </a:rPr>
              <a:t>家分行的有关业务数据。试建立不良贷款</a:t>
            </a:r>
            <a:r>
              <a:rPr lang="en-US" altLang="zh-CN" sz="3000" i="1" smtClean="0">
                <a:effectLst>
                  <a:outerShdw blurRad="38100" dist="38100" dir="2700000" algn="tl">
                    <a:srgbClr val="000000"/>
                  </a:outerShdw>
                </a:effectLst>
              </a:rPr>
              <a:t>y</a:t>
            </a:r>
            <a:r>
              <a:rPr lang="zh-CN" altLang="en-US" sz="3000" smtClean="0">
                <a:effectLst>
                  <a:outerShdw blurRad="38100" dist="38100" dir="2700000" algn="tl">
                    <a:srgbClr val="000000"/>
                  </a:outerShdw>
                </a:effectLst>
                <a:latin typeface="Arial" panose="020B0604020202020204" pitchFamily="34" charset="0"/>
              </a:rPr>
              <a:t>与贷款余额</a:t>
            </a:r>
            <a:r>
              <a:rPr lang="en-US" altLang="zh-CN" sz="3000" i="1" smtClean="0">
                <a:effectLst>
                  <a:outerShdw blurRad="38100" dist="38100" dir="2700000" algn="tl">
                    <a:srgbClr val="000000"/>
                  </a:outerShdw>
                </a:effectLst>
              </a:rPr>
              <a:t>x</a:t>
            </a:r>
            <a:r>
              <a:rPr lang="en-US" altLang="zh-CN" sz="3000" baseline="-25000" smtClean="0">
                <a:effectLst>
                  <a:outerShdw blurRad="38100" dist="38100" dir="2700000" algn="tl">
                    <a:srgbClr val="000000"/>
                  </a:outerShdw>
                </a:effectLst>
                <a:latin typeface="Arial" panose="020B0604020202020204" pitchFamily="34" charset="0"/>
              </a:rPr>
              <a:t>1</a:t>
            </a:r>
            <a:r>
              <a:rPr lang="zh-CN" altLang="en-US" sz="3000" smtClean="0">
                <a:effectLst>
                  <a:outerShdw blurRad="38100" dist="38100" dir="2700000" algn="tl">
                    <a:srgbClr val="000000"/>
                  </a:outerShdw>
                </a:effectLst>
                <a:latin typeface="Arial" panose="020B0604020202020204" pitchFamily="34" charset="0"/>
              </a:rPr>
              <a:t>、累计应收贷款</a:t>
            </a:r>
            <a:r>
              <a:rPr lang="en-US" altLang="zh-CN" sz="3000" i="1" smtClean="0">
                <a:effectLst>
                  <a:outerShdw blurRad="38100" dist="38100" dir="2700000" algn="tl">
                    <a:srgbClr val="000000"/>
                  </a:outerShdw>
                </a:effectLst>
              </a:rPr>
              <a:t>x</a:t>
            </a:r>
            <a:r>
              <a:rPr lang="en-US" altLang="zh-CN" sz="3000" baseline="-25000" smtClean="0">
                <a:effectLst>
                  <a:outerShdw blurRad="38100" dist="38100" dir="2700000" algn="tl">
                    <a:srgbClr val="000000"/>
                  </a:outerShdw>
                </a:effectLst>
                <a:latin typeface="Arial" panose="020B0604020202020204" pitchFamily="34" charset="0"/>
              </a:rPr>
              <a:t>2</a:t>
            </a:r>
            <a:r>
              <a:rPr lang="zh-CN" altLang="en-US" sz="3000" smtClean="0">
                <a:effectLst>
                  <a:outerShdw blurRad="38100" dist="38100" dir="2700000" algn="tl">
                    <a:srgbClr val="000000"/>
                  </a:outerShdw>
                </a:effectLst>
                <a:latin typeface="Arial" panose="020B0604020202020204" pitchFamily="34" charset="0"/>
              </a:rPr>
              <a:t>、贷款项目个数</a:t>
            </a:r>
            <a:r>
              <a:rPr lang="en-US" altLang="zh-CN" sz="3000" i="1" smtClean="0">
                <a:effectLst>
                  <a:outerShdw blurRad="38100" dist="38100" dir="2700000" algn="tl">
                    <a:srgbClr val="000000"/>
                  </a:outerShdw>
                </a:effectLst>
              </a:rPr>
              <a:t>x</a:t>
            </a:r>
            <a:r>
              <a:rPr lang="en-US" altLang="zh-CN" sz="3000" baseline="-25000" smtClean="0">
                <a:effectLst>
                  <a:outerShdw blurRad="38100" dist="38100" dir="2700000" algn="tl">
                    <a:srgbClr val="000000"/>
                  </a:outerShdw>
                </a:effectLst>
                <a:latin typeface="Arial" panose="020B0604020202020204" pitchFamily="34" charset="0"/>
              </a:rPr>
              <a:t>3</a:t>
            </a:r>
            <a:r>
              <a:rPr lang="zh-CN" altLang="en-US" sz="3000" smtClean="0">
                <a:effectLst>
                  <a:outerShdw blurRad="38100" dist="38100" dir="2700000" algn="tl">
                    <a:srgbClr val="000000"/>
                  </a:outerShdw>
                </a:effectLst>
                <a:latin typeface="Arial" panose="020B0604020202020204" pitchFamily="34" charset="0"/>
              </a:rPr>
              <a:t>和固定资产投资额</a:t>
            </a:r>
            <a:r>
              <a:rPr lang="en-US" altLang="zh-CN" sz="3000" i="1" smtClean="0">
                <a:effectLst>
                  <a:outerShdw blurRad="38100" dist="38100" dir="2700000" algn="tl">
                    <a:srgbClr val="000000"/>
                  </a:outerShdw>
                </a:effectLst>
              </a:rPr>
              <a:t>x</a:t>
            </a:r>
            <a:r>
              <a:rPr lang="en-US" altLang="zh-CN" sz="3000" baseline="-25000" smtClean="0">
                <a:effectLst>
                  <a:outerShdw blurRad="38100" dist="38100" dir="2700000" algn="tl">
                    <a:srgbClr val="000000"/>
                  </a:outerShdw>
                </a:effectLst>
                <a:latin typeface="Arial" panose="020B0604020202020204" pitchFamily="34" charset="0"/>
              </a:rPr>
              <a:t>4</a:t>
            </a:r>
            <a:r>
              <a:rPr lang="zh-CN" altLang="en-US" sz="3000" smtClean="0">
                <a:effectLst>
                  <a:outerShdw blurRad="38100" dist="38100" dir="2700000" algn="tl">
                    <a:srgbClr val="000000"/>
                  </a:outerShdw>
                </a:effectLst>
                <a:latin typeface="Arial" panose="020B0604020202020204" pitchFamily="34" charset="0"/>
              </a:rPr>
              <a:t>的线性回归方程，并解释各回归系数的含义                            </a:t>
            </a: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8546" name="Rectangle 2"/>
          <p:cNvSpPr>
            <a:spLocks noChangeArrowheads="1"/>
          </p:cNvSpPr>
          <p:nvPr/>
        </p:nvSpPr>
        <p:spPr bwMode="auto">
          <a:xfrm>
            <a:off x="2057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mtClean="0">
                <a:latin typeface="Arial" panose="020B0604020202020204" pitchFamily="34" charset="0"/>
              </a:rPr>
              <a:t>12</a:t>
            </a:r>
            <a:r>
              <a:rPr lang="en-US" altLang="zh-CN" smtClean="0">
                <a:latin typeface="Arial" panose="020B0604020202020204" pitchFamily="34" charset="0"/>
                <a:cs typeface="Arial" panose="020B0604020202020204" pitchFamily="34" charset="0"/>
              </a:rPr>
              <a:t>.2</a:t>
            </a:r>
            <a:r>
              <a:rPr lang="en-US" altLang="zh-CN" smtClean="0">
                <a:latin typeface="Arial" panose="020B0604020202020204" pitchFamily="34" charset="0"/>
              </a:rPr>
              <a:t>   </a:t>
            </a:r>
            <a:r>
              <a:rPr lang="zh-CN" altLang="en-US" smtClean="0">
                <a:latin typeface="Arial" panose="020B0604020202020204" pitchFamily="34" charset="0"/>
              </a:rPr>
              <a:t>回归方程的拟合优度</a:t>
            </a:r>
          </a:p>
        </p:txBody>
      </p:sp>
      <p:sp>
        <p:nvSpPr>
          <p:cNvPr id="748547"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smtClean="0"/>
              <a:t>12.2.1  </a:t>
            </a:r>
            <a:r>
              <a:rPr lang="zh-CN" altLang="en-US" b="1" smtClean="0"/>
              <a:t>多重判定系数</a:t>
            </a:r>
          </a:p>
          <a:p>
            <a:pPr>
              <a:defRPr/>
            </a:pPr>
            <a:r>
              <a:rPr lang="en-US" altLang="zh-CN" b="1" smtClean="0"/>
              <a:t>12.2.2  </a:t>
            </a:r>
            <a:r>
              <a:rPr lang="zh-CN" altLang="en-US" b="1" smtClean="0"/>
              <a:t>估计标准误差</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95650"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多重判定系数</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多重判定系数</a:t>
            </a:r>
            <a:br>
              <a:rPr lang="zh-CN" altLang="en-US" smtClean="0">
                <a:latin typeface="Arial" panose="020B0604020202020204" pitchFamily="34" charset="0"/>
              </a:rPr>
            </a:br>
            <a:r>
              <a:rPr lang="en-US" altLang="zh-CN" sz="3000" smtClean="0">
                <a:solidFill>
                  <a:schemeClr val="hlink"/>
                </a:solidFill>
                <a:latin typeface="Arial" panose="020B0604020202020204" pitchFamily="34" charset="0"/>
              </a:rPr>
              <a:t>(</a:t>
            </a:r>
            <a:r>
              <a:rPr lang="en-US" altLang="zh-CN" sz="3000" smtClean="0">
                <a:solidFill>
                  <a:schemeClr val="hlink"/>
                </a:solidFill>
                <a:latin typeface="Arial" panose="020B0604020202020204" pitchFamily="34" charset="0"/>
                <a:cs typeface="Times New Roman" panose="02020603050405020304" pitchFamily="18" charset="0"/>
              </a:rPr>
              <a:t>multiple coefficient of determination</a:t>
            </a:r>
            <a:r>
              <a:rPr lang="en-US" altLang="zh-CN" sz="30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rPr>
              <a:t> </a:t>
            </a:r>
          </a:p>
        </p:txBody>
      </p:sp>
      <p:sp>
        <p:nvSpPr>
          <p:cNvPr id="797699" name="Rectangle 3"/>
          <p:cNvSpPr>
            <a:spLocks noGrp="1" noChangeArrowheads="1"/>
          </p:cNvSpPr>
          <p:nvPr>
            <p:ph type="body" idx="1"/>
          </p:nvPr>
        </p:nvSpPr>
        <p:spPr>
          <a:xfrm>
            <a:off x="457200" y="1700213"/>
            <a:ext cx="8305800" cy="4395787"/>
          </a:xfrm>
        </p:spPr>
        <p:txBody>
          <a:bodyPr/>
          <a:lstStyle/>
          <a:p>
            <a:pPr marL="609600" indent="-609600" algn="just">
              <a:lnSpc>
                <a:spcPct val="90000"/>
              </a:lnSpc>
              <a:buFontTx/>
              <a:buAutoNum type="arabicPeriod"/>
              <a:defRPr/>
            </a:pPr>
            <a:r>
              <a:rPr lang="zh-CN" altLang="en-US" smtClean="0"/>
              <a:t>回归平方和占总平方和的比例</a:t>
            </a:r>
          </a:p>
          <a:p>
            <a:pPr marL="609600" indent="-609600" algn="just">
              <a:lnSpc>
                <a:spcPct val="90000"/>
              </a:lnSpc>
              <a:buFontTx/>
              <a:buAutoNum type="arabicPeriod"/>
              <a:defRPr/>
            </a:pPr>
            <a:r>
              <a:rPr lang="zh-CN" altLang="en-US" smtClean="0"/>
              <a:t>计算公式为</a:t>
            </a:r>
          </a:p>
          <a:p>
            <a:pPr marL="609600" indent="-609600" algn="just">
              <a:lnSpc>
                <a:spcPct val="90000"/>
              </a:lnSpc>
              <a:buFontTx/>
              <a:buAutoNum type="arabicPeriod"/>
              <a:defRPr/>
            </a:pPr>
            <a:endParaRPr lang="zh-CN" altLang="en-US" smtClean="0"/>
          </a:p>
          <a:p>
            <a:pPr marL="609600" indent="-609600" algn="just">
              <a:lnSpc>
                <a:spcPct val="90000"/>
              </a:lnSpc>
              <a:buFontTx/>
              <a:buAutoNum type="arabicPeriod"/>
              <a:defRPr/>
            </a:pPr>
            <a:endParaRPr lang="zh-CN" altLang="en-US" smtClean="0"/>
          </a:p>
          <a:p>
            <a:pPr marL="609600" indent="-609600" algn="just">
              <a:lnSpc>
                <a:spcPct val="90000"/>
              </a:lnSpc>
              <a:buFontTx/>
              <a:buAutoNum type="arabicPeriod"/>
              <a:defRPr/>
            </a:pPr>
            <a:endParaRPr lang="zh-CN" altLang="en-US" smtClean="0"/>
          </a:p>
          <a:p>
            <a:pPr marL="609600" indent="-609600" algn="just">
              <a:lnSpc>
                <a:spcPct val="90000"/>
              </a:lnSpc>
              <a:buFontTx/>
              <a:buAutoNum type="arabicPeriod"/>
              <a:defRPr/>
            </a:pPr>
            <a:endParaRPr lang="zh-CN" altLang="en-US" smtClean="0"/>
          </a:p>
          <a:p>
            <a:pPr marL="609600" indent="-609600" algn="just">
              <a:lnSpc>
                <a:spcPct val="90000"/>
              </a:lnSpc>
              <a:buFontTx/>
              <a:buAutoNum type="arabicPeriod"/>
              <a:defRPr/>
            </a:pPr>
            <a:r>
              <a:rPr lang="zh-CN" altLang="en-US" smtClean="0"/>
              <a:t>因变量取值的变差中，能被估计的多元回归方程所解释的比例 </a:t>
            </a:r>
          </a:p>
        </p:txBody>
      </p:sp>
      <p:graphicFrame>
        <p:nvGraphicFramePr>
          <p:cNvPr id="35844" name="Object 4">
            <a:hlinkClick r:id="" action="ppaction://ole?verb=0"/>
          </p:cNvPr>
          <p:cNvGraphicFramePr>
            <a:graphicFrameLocks/>
          </p:cNvGraphicFramePr>
          <p:nvPr/>
        </p:nvGraphicFramePr>
        <p:xfrm>
          <a:off x="1908175" y="2781300"/>
          <a:ext cx="4681538" cy="2057400"/>
        </p:xfrm>
        <a:graphic>
          <a:graphicData uri="http://schemas.openxmlformats.org/presentationml/2006/ole">
            <mc:AlternateContent xmlns:mc="http://schemas.openxmlformats.org/markup-compatibility/2006">
              <mc:Choice xmlns:v="urn:schemas-microsoft-com:vml" Requires="v">
                <p:oleObj spid="_x0000_s35845" name="Equation" r:id="rId4" imgW="2217436" imgH="830738" progId="Equation.3">
                  <p:embed/>
                </p:oleObj>
              </mc:Choice>
              <mc:Fallback>
                <p:oleObj name="Equation" r:id="rId4" imgW="2217436" imgH="830738" progId="Equation.3">
                  <p:embed/>
                  <p:pic>
                    <p:nvPicPr>
                      <p:cNvPr id="0" name="Object 4"/>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908175" y="2781300"/>
                        <a:ext cx="4681538" cy="2057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1828800" y="228600"/>
            <a:ext cx="7086600" cy="1066800"/>
          </a:xfrm>
        </p:spPr>
        <p:txBody>
          <a:bodyPr/>
          <a:lstStyle/>
          <a:p>
            <a:pPr>
              <a:defRPr/>
            </a:pPr>
            <a:r>
              <a:rPr lang="zh-CN" altLang="en-US" smtClean="0">
                <a:latin typeface="Arial" panose="020B0604020202020204" pitchFamily="34" charset="0"/>
              </a:rPr>
              <a:t>修正多重判定系数</a:t>
            </a:r>
            <a:br>
              <a:rPr lang="zh-CN" altLang="en-US" smtClean="0">
                <a:latin typeface="Arial" panose="020B0604020202020204" pitchFamily="34" charset="0"/>
              </a:rPr>
            </a:br>
            <a:r>
              <a:rPr lang="en-US" altLang="zh-CN" sz="2400" smtClean="0">
                <a:solidFill>
                  <a:schemeClr val="hlink"/>
                </a:solidFill>
                <a:latin typeface="Arial" panose="020B0604020202020204" pitchFamily="34" charset="0"/>
              </a:rPr>
              <a:t>(</a:t>
            </a:r>
            <a:r>
              <a:rPr lang="en-US" altLang="zh-CN" sz="2400" smtClean="0">
                <a:solidFill>
                  <a:schemeClr val="hlink"/>
                </a:solidFill>
                <a:latin typeface="Arial" panose="020B0604020202020204" pitchFamily="34" charset="0"/>
                <a:cs typeface="Times New Roman" panose="02020603050405020304" pitchFamily="18" charset="0"/>
              </a:rPr>
              <a:t>adjusted multiple coefficient of determination</a:t>
            </a:r>
            <a:r>
              <a:rPr lang="en-US" altLang="zh-CN" sz="24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rPr>
              <a:t> </a:t>
            </a:r>
          </a:p>
        </p:txBody>
      </p:sp>
      <p:sp>
        <p:nvSpPr>
          <p:cNvPr id="799747" name="Rectangle 3"/>
          <p:cNvSpPr>
            <a:spLocks noGrp="1" noChangeArrowheads="1"/>
          </p:cNvSpPr>
          <p:nvPr>
            <p:ph type="body" idx="1"/>
          </p:nvPr>
        </p:nvSpPr>
        <p:spPr>
          <a:xfrm>
            <a:off x="609600" y="1752600"/>
            <a:ext cx="8153400" cy="4343400"/>
          </a:xfrm>
        </p:spPr>
        <p:txBody>
          <a:bodyPr/>
          <a:lstStyle/>
          <a:p>
            <a:pPr marL="609600" indent="-609600" algn="just">
              <a:lnSpc>
                <a:spcPct val="90000"/>
              </a:lnSpc>
              <a:buFontTx/>
              <a:buAutoNum type="arabicPeriod"/>
              <a:defRPr/>
            </a:pPr>
            <a:r>
              <a:rPr lang="zh-CN" altLang="en-US" sz="3000" smtClean="0"/>
              <a:t>用样本量</a:t>
            </a:r>
            <a:r>
              <a:rPr lang="en-US" altLang="zh-CN" sz="3000" i="1" smtClean="0">
                <a:solidFill>
                  <a:srgbClr val="FFFFB1"/>
                </a:solidFill>
              </a:rPr>
              <a:t>n</a:t>
            </a:r>
            <a:r>
              <a:rPr lang="zh-CN" altLang="en-US" sz="3000" smtClean="0"/>
              <a:t>和自变量的个数</a:t>
            </a:r>
            <a:r>
              <a:rPr lang="en-US" altLang="zh-CN" sz="3000" i="1" smtClean="0">
                <a:solidFill>
                  <a:srgbClr val="FFFFB1"/>
                </a:solidFill>
              </a:rPr>
              <a:t>k</a:t>
            </a:r>
            <a:r>
              <a:rPr lang="zh-CN" altLang="en-US" sz="3000" smtClean="0"/>
              <a:t>去修正</a:t>
            </a:r>
            <a:r>
              <a:rPr lang="en-US" altLang="zh-CN" sz="3000" i="1" smtClean="0"/>
              <a:t>R</a:t>
            </a:r>
            <a:r>
              <a:rPr lang="en-US" altLang="zh-CN" sz="3000" baseline="30000" smtClean="0"/>
              <a:t>2</a:t>
            </a:r>
            <a:r>
              <a:rPr lang="zh-CN" altLang="en-US" sz="3000" smtClean="0"/>
              <a:t>得到 </a:t>
            </a:r>
          </a:p>
          <a:p>
            <a:pPr marL="609600" indent="-609600" algn="just">
              <a:lnSpc>
                <a:spcPct val="90000"/>
              </a:lnSpc>
              <a:buFontTx/>
              <a:buAutoNum type="arabicPeriod"/>
              <a:defRPr/>
            </a:pPr>
            <a:r>
              <a:rPr lang="zh-CN" altLang="en-US" sz="3000" smtClean="0"/>
              <a:t>计算公式为</a:t>
            </a:r>
          </a:p>
          <a:p>
            <a:pPr marL="609600" indent="-609600" algn="just">
              <a:lnSpc>
                <a:spcPct val="90000"/>
              </a:lnSpc>
              <a:buFontTx/>
              <a:buAutoNum type="arabicPeriod"/>
              <a:defRPr/>
            </a:pPr>
            <a:endParaRPr lang="zh-CN" altLang="en-US" sz="3000" smtClean="0"/>
          </a:p>
          <a:p>
            <a:pPr marL="609600" indent="-609600" algn="just">
              <a:lnSpc>
                <a:spcPct val="90000"/>
              </a:lnSpc>
              <a:buFontTx/>
              <a:buAutoNum type="arabicPeriod"/>
              <a:defRPr/>
            </a:pPr>
            <a:endParaRPr lang="zh-CN" altLang="en-US" sz="3000" smtClean="0"/>
          </a:p>
          <a:p>
            <a:pPr marL="609600" indent="-609600" algn="just">
              <a:lnSpc>
                <a:spcPct val="90000"/>
              </a:lnSpc>
              <a:buFontTx/>
              <a:buAutoNum type="arabicPeriod"/>
              <a:defRPr/>
            </a:pPr>
            <a:endParaRPr lang="zh-CN" altLang="en-US" sz="3000" smtClean="0"/>
          </a:p>
          <a:p>
            <a:pPr marL="609600" indent="-609600" algn="just">
              <a:lnSpc>
                <a:spcPct val="90000"/>
              </a:lnSpc>
              <a:buFontTx/>
              <a:buAutoNum type="arabicPeriod"/>
              <a:defRPr/>
            </a:pPr>
            <a:r>
              <a:rPr lang="zh-CN" altLang="en-US" sz="3000" smtClean="0"/>
              <a:t>避免增加自变量而高估 </a:t>
            </a:r>
            <a:r>
              <a:rPr lang="en-US" altLang="zh-CN" sz="3000" i="1" smtClean="0"/>
              <a:t>R</a:t>
            </a:r>
            <a:r>
              <a:rPr lang="en-US" altLang="zh-CN" sz="3000" baseline="30000" smtClean="0"/>
              <a:t>2</a:t>
            </a:r>
            <a:endParaRPr lang="en-US" altLang="zh-CN" sz="3000" smtClean="0"/>
          </a:p>
          <a:p>
            <a:pPr marL="609600" indent="-609600" algn="just">
              <a:lnSpc>
                <a:spcPct val="90000"/>
              </a:lnSpc>
              <a:buFontTx/>
              <a:buAutoNum type="arabicPeriod"/>
              <a:defRPr/>
            </a:pPr>
            <a:r>
              <a:rPr lang="zh-CN" altLang="en-US" sz="3000" smtClean="0"/>
              <a:t>意义与 </a:t>
            </a:r>
            <a:r>
              <a:rPr lang="en-US" altLang="zh-CN" sz="3000" i="1" smtClean="0"/>
              <a:t>R</a:t>
            </a:r>
            <a:r>
              <a:rPr lang="en-US" altLang="zh-CN" sz="3000" baseline="30000" smtClean="0"/>
              <a:t>2</a:t>
            </a:r>
            <a:r>
              <a:rPr lang="zh-CN" altLang="en-US" sz="3000" smtClean="0"/>
              <a:t>类似</a:t>
            </a:r>
          </a:p>
          <a:p>
            <a:pPr marL="609600" indent="-609600" algn="just">
              <a:lnSpc>
                <a:spcPct val="90000"/>
              </a:lnSpc>
              <a:buFontTx/>
              <a:buAutoNum type="arabicPeriod"/>
              <a:defRPr/>
            </a:pPr>
            <a:r>
              <a:rPr lang="zh-CN" altLang="en-US" sz="3000" smtClean="0"/>
              <a:t>数值小于</a:t>
            </a:r>
            <a:r>
              <a:rPr lang="en-US" altLang="zh-CN" sz="3000" i="1" smtClean="0"/>
              <a:t>R</a:t>
            </a:r>
            <a:r>
              <a:rPr lang="en-US" altLang="zh-CN" sz="3000" baseline="30000" smtClean="0"/>
              <a:t>2</a:t>
            </a:r>
          </a:p>
        </p:txBody>
      </p:sp>
      <p:graphicFrame>
        <p:nvGraphicFramePr>
          <p:cNvPr id="37892" name="Object 5">
            <a:hlinkClick r:id="" action="ppaction://ole?verb=0"/>
          </p:cNvPr>
          <p:cNvGraphicFramePr>
            <a:graphicFrameLocks/>
          </p:cNvGraphicFramePr>
          <p:nvPr/>
        </p:nvGraphicFramePr>
        <p:xfrm>
          <a:off x="1693863" y="2932113"/>
          <a:ext cx="4586287" cy="1146175"/>
        </p:xfrm>
        <a:graphic>
          <a:graphicData uri="http://schemas.openxmlformats.org/presentationml/2006/ole">
            <mc:AlternateContent xmlns:mc="http://schemas.openxmlformats.org/markup-compatibility/2006">
              <mc:Choice xmlns:v="urn:schemas-microsoft-com:vml" Requires="v">
                <p:oleObj spid="_x0000_s37893" name="公式" r:id="rId4" imgW="1668785" imgH="388462" progId="Equation.3">
                  <p:embed/>
                </p:oleObj>
              </mc:Choice>
              <mc:Fallback>
                <p:oleObj name="公式" r:id="rId4" imgW="1668785" imgH="388462" progId="Equation.3">
                  <p:embed/>
                  <p:pic>
                    <p:nvPicPr>
                      <p:cNvPr id="0" name="Object 5"/>
                      <p:cNvPicPr>
                        <a:picLocks noChangeArrowheads="1"/>
                      </p:cNvPicPr>
                      <p:nvPr/>
                    </p:nvPicPr>
                    <p:blipFill>
                      <a:blip r:embed="rId5">
                        <a:lum contrast="-18000"/>
                        <a:extLst>
                          <a:ext uri="{28A0092B-C50C-407E-A947-70E740481C1C}">
                            <a14:useLocalDpi xmlns:a14="http://schemas.microsoft.com/office/drawing/2010/main" val="0"/>
                          </a:ext>
                        </a:extLst>
                      </a:blip>
                      <a:srcRect/>
                      <a:stretch>
                        <a:fillRect/>
                      </a:stretch>
                    </p:blipFill>
                    <p:spPr bwMode="auto">
                      <a:xfrm>
                        <a:off x="1693863" y="2932113"/>
                        <a:ext cx="4586287" cy="11461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估计标准误差 </a:t>
            </a:r>
            <a:r>
              <a:rPr lang="en-US" altLang="zh-CN" i="1" smtClean="0">
                <a:latin typeface="Arial" panose="020B0604020202020204" pitchFamily="34" charset="0"/>
              </a:rPr>
              <a:t>S</a:t>
            </a:r>
            <a:r>
              <a:rPr lang="en-US" altLang="zh-CN" i="1" baseline="-25000" smtClean="0">
                <a:latin typeface="Arial" panose="020B0604020202020204" pitchFamily="34" charset="0"/>
              </a:rPr>
              <a:t>y</a:t>
            </a:r>
            <a:endParaRPr lang="en-US" altLang="zh-CN" sz="3600" i="1" smtClean="0">
              <a:solidFill>
                <a:schemeClr val="hlink"/>
              </a:solidFill>
              <a:latin typeface="Arial" panose="020B0604020202020204" pitchFamily="34" charset="0"/>
            </a:endParaRPr>
          </a:p>
        </p:txBody>
      </p:sp>
      <p:sp>
        <p:nvSpPr>
          <p:cNvPr id="801795" name="Rectangle 3"/>
          <p:cNvSpPr>
            <a:spLocks noGrp="1" noChangeArrowheads="1"/>
          </p:cNvSpPr>
          <p:nvPr>
            <p:ph type="body" idx="1"/>
          </p:nvPr>
        </p:nvSpPr>
        <p:spPr>
          <a:xfrm>
            <a:off x="457200" y="1700213"/>
            <a:ext cx="8382000" cy="2033587"/>
          </a:xfrm>
        </p:spPr>
        <p:txBody>
          <a:bodyPr/>
          <a:lstStyle/>
          <a:p>
            <a:pPr marL="609600" indent="-609600" algn="just">
              <a:spcBef>
                <a:spcPct val="0"/>
              </a:spcBef>
              <a:buFontTx/>
              <a:buAutoNum type="arabicPeriod"/>
              <a:defRPr/>
            </a:pPr>
            <a:r>
              <a:rPr lang="zh-CN" altLang="en-US" sz="3400" smtClean="0"/>
              <a:t>对误差项</a:t>
            </a:r>
            <a:r>
              <a:rPr lang="zh-CN" altLang="en-US" smtClean="0">
                <a:sym typeface="Symbol" panose="05050102010706020507" pitchFamily="18" charset="2"/>
              </a:rPr>
              <a:t></a:t>
            </a:r>
            <a:r>
              <a:rPr lang="zh-CN" altLang="en-US" smtClean="0"/>
              <a:t>的标准差</a:t>
            </a:r>
            <a:r>
              <a:rPr lang="zh-CN" altLang="en-US" i="1" smtClean="0">
                <a:sym typeface="Symbol" panose="05050102010706020507" pitchFamily="18" charset="2"/>
              </a:rPr>
              <a:t> </a:t>
            </a:r>
            <a:r>
              <a:rPr lang="zh-CN" altLang="en-US" smtClean="0"/>
              <a:t>的</a:t>
            </a:r>
            <a:r>
              <a:rPr lang="zh-CN" altLang="en-US" sz="3400" smtClean="0"/>
              <a:t>一个估计值</a:t>
            </a:r>
          </a:p>
          <a:p>
            <a:pPr marL="609600" indent="-609600" algn="just">
              <a:spcBef>
                <a:spcPct val="0"/>
              </a:spcBef>
              <a:buFontTx/>
              <a:buAutoNum type="arabicPeriod"/>
              <a:defRPr/>
            </a:pPr>
            <a:r>
              <a:rPr lang="zh-CN" altLang="en-US" sz="3400" smtClean="0"/>
              <a:t>衡量多元回归方程的拟合优度</a:t>
            </a:r>
          </a:p>
          <a:p>
            <a:pPr marL="609600" indent="-609600" algn="just">
              <a:spcBef>
                <a:spcPct val="0"/>
              </a:spcBef>
              <a:buFontTx/>
              <a:buAutoNum type="arabicPeriod"/>
              <a:defRPr/>
            </a:pPr>
            <a:r>
              <a:rPr lang="zh-CN" altLang="en-US" sz="3400" smtClean="0"/>
              <a:t>计算公式为</a:t>
            </a:r>
          </a:p>
        </p:txBody>
      </p:sp>
      <p:graphicFrame>
        <p:nvGraphicFramePr>
          <p:cNvPr id="39940" name="Object 4">
            <a:hlinkClick r:id="" action="ppaction://ole?verb=0"/>
          </p:cNvPr>
          <p:cNvGraphicFramePr>
            <a:graphicFrameLocks/>
          </p:cNvGraphicFramePr>
          <p:nvPr/>
        </p:nvGraphicFramePr>
        <p:xfrm>
          <a:off x="1331913" y="3573463"/>
          <a:ext cx="6188075" cy="1760537"/>
        </p:xfrm>
        <a:graphic>
          <a:graphicData uri="http://schemas.openxmlformats.org/presentationml/2006/ole">
            <mc:AlternateContent xmlns:mc="http://schemas.openxmlformats.org/markup-compatibility/2006">
              <mc:Choice xmlns:v="urn:schemas-microsoft-com:vml" Requires="v">
                <p:oleObj spid="_x0000_s39941" name="公式" r:id="rId4" imgW="2644201" imgH="655173" progId="Equation.3">
                  <p:embed/>
                </p:oleObj>
              </mc:Choice>
              <mc:Fallback>
                <p:oleObj name="公式" r:id="rId4" imgW="2644201" imgH="655173" progId="Equation.3">
                  <p:embed/>
                  <p:pic>
                    <p:nvPicPr>
                      <p:cNvPr id="0" name="Object 4"/>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331913" y="3573463"/>
                        <a:ext cx="6188075" cy="17605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ctrTitle"/>
          </p:nvPr>
        </p:nvSpPr>
        <p:spPr>
          <a:xfrm>
            <a:off x="1828800" y="381000"/>
            <a:ext cx="7010400" cy="914400"/>
          </a:xfrm>
        </p:spPr>
        <p:txBody>
          <a:bodyPr anchor="ctr" anchorCtr="0"/>
          <a:lstStyle/>
          <a:p>
            <a:pPr>
              <a:defRPr/>
            </a:pPr>
            <a:r>
              <a:rPr lang="zh-CN" altLang="en-US" sz="4000" smtClean="0">
                <a:latin typeface="Arial" panose="020B0604020202020204" pitchFamily="34" charset="0"/>
              </a:rPr>
              <a:t>第</a:t>
            </a:r>
            <a:r>
              <a:rPr lang="en-US" altLang="zh-CN" sz="4000" smtClean="0">
                <a:latin typeface="Arial" panose="020B0604020202020204" pitchFamily="34" charset="0"/>
              </a:rPr>
              <a:t>12</a:t>
            </a:r>
            <a:r>
              <a:rPr lang="zh-CN" altLang="en-US" sz="4000" smtClean="0">
                <a:latin typeface="Arial" panose="020B0604020202020204" pitchFamily="34" charset="0"/>
              </a:rPr>
              <a:t>章   多元线性回归</a:t>
            </a:r>
            <a:endParaRPr lang="zh-CN" altLang="en-US" sz="4000" b="0" smtClean="0">
              <a:latin typeface="Arial" panose="020B0604020202020204" pitchFamily="34" charset="0"/>
            </a:endParaRPr>
          </a:p>
        </p:txBody>
      </p:sp>
      <p:sp>
        <p:nvSpPr>
          <p:cNvPr id="261123" name="Rectangle 3"/>
          <p:cNvSpPr>
            <a:spLocks noGrp="1" noChangeArrowheads="1"/>
          </p:cNvSpPr>
          <p:nvPr>
            <p:ph type="subTitle" idx="1"/>
          </p:nvPr>
        </p:nvSpPr>
        <p:spPr>
          <a:xfrm>
            <a:off x="838200" y="1773238"/>
            <a:ext cx="7620000" cy="4322762"/>
          </a:xfrm>
        </p:spPr>
        <p:txBody>
          <a:bodyPr/>
          <a:lstStyle/>
          <a:p>
            <a:pPr algn="l">
              <a:defRPr/>
            </a:pPr>
            <a:r>
              <a:rPr lang="en-US" altLang="zh-CN" sz="3200" b="1" smtClean="0">
                <a:cs typeface="Arial" panose="020B0604020202020204" pitchFamily="34" charset="0"/>
              </a:rPr>
              <a:t>12.1</a:t>
            </a:r>
            <a:r>
              <a:rPr lang="en-US" altLang="zh-CN" sz="3200" b="1" smtClean="0"/>
              <a:t>   </a:t>
            </a:r>
            <a:r>
              <a:rPr lang="zh-CN" altLang="en-US" sz="3200" b="1" smtClean="0"/>
              <a:t>多元线性回归模型 </a:t>
            </a:r>
          </a:p>
          <a:p>
            <a:pPr algn="l">
              <a:defRPr/>
            </a:pPr>
            <a:r>
              <a:rPr lang="en-US" altLang="zh-CN" sz="3200" b="1" smtClean="0">
                <a:cs typeface="Arial" panose="020B0604020202020204" pitchFamily="34" charset="0"/>
              </a:rPr>
              <a:t>12.2</a:t>
            </a:r>
            <a:r>
              <a:rPr lang="en-US" altLang="zh-CN" sz="3200" b="1" smtClean="0"/>
              <a:t>   </a:t>
            </a:r>
            <a:r>
              <a:rPr lang="zh-CN" altLang="en-US" sz="3200" b="1" smtClean="0"/>
              <a:t>回归方程的拟合优度</a:t>
            </a:r>
          </a:p>
          <a:p>
            <a:pPr algn="l">
              <a:defRPr/>
            </a:pPr>
            <a:r>
              <a:rPr lang="en-US" altLang="zh-CN" sz="3200" b="1" smtClean="0">
                <a:cs typeface="Arial" panose="020B0604020202020204" pitchFamily="34" charset="0"/>
              </a:rPr>
              <a:t>12.3   </a:t>
            </a:r>
            <a:r>
              <a:rPr lang="zh-CN" altLang="en-US" sz="3200" b="1" smtClean="0"/>
              <a:t>显著性检验</a:t>
            </a:r>
          </a:p>
          <a:p>
            <a:pPr algn="l">
              <a:defRPr/>
            </a:pPr>
            <a:r>
              <a:rPr lang="en-US" altLang="zh-CN" sz="3200" b="1" smtClean="0">
                <a:cs typeface="Arial" panose="020B0604020202020204" pitchFamily="34" charset="0"/>
              </a:rPr>
              <a:t>12.4   </a:t>
            </a:r>
            <a:r>
              <a:rPr lang="zh-CN" altLang="en-US" sz="3200" b="1" smtClean="0"/>
              <a:t>多重共线性</a:t>
            </a:r>
          </a:p>
          <a:p>
            <a:pPr algn="l">
              <a:defRPr/>
            </a:pPr>
            <a:r>
              <a:rPr lang="en-US" altLang="zh-CN" sz="3200" b="1" smtClean="0">
                <a:cs typeface="Arial" panose="020B0604020202020204" pitchFamily="34" charset="0"/>
              </a:rPr>
              <a:t>12.5</a:t>
            </a:r>
            <a:r>
              <a:rPr lang="en-US" altLang="zh-CN" sz="3200" b="1" smtClean="0"/>
              <a:t>   </a:t>
            </a:r>
            <a:r>
              <a:rPr lang="zh-CN" altLang="en-US" sz="3200" b="1" smtClean="0"/>
              <a:t>利用回归方程进行估计和预测</a:t>
            </a:r>
          </a:p>
          <a:p>
            <a:pPr algn="l">
              <a:defRPr/>
            </a:pPr>
            <a:r>
              <a:rPr lang="en-US" altLang="zh-CN" sz="3200" b="1" smtClean="0"/>
              <a:t>12.6   </a:t>
            </a:r>
            <a:r>
              <a:rPr lang="zh-CN" altLang="en-US" sz="3200" b="1" smtClean="0"/>
              <a:t>变量选择与逐步回归</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2642" name="Rectangle 2"/>
          <p:cNvSpPr>
            <a:spLocks noChangeArrowheads="1"/>
          </p:cNvSpPr>
          <p:nvPr/>
        </p:nvSpPr>
        <p:spPr bwMode="auto">
          <a:xfrm>
            <a:off x="2057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mtClean="0">
                <a:latin typeface="Arial" panose="020B0604020202020204" pitchFamily="34" charset="0"/>
              </a:rPr>
              <a:t>12</a:t>
            </a:r>
            <a:r>
              <a:rPr lang="en-US" altLang="zh-CN" smtClean="0">
                <a:latin typeface="Arial" panose="020B0604020202020204" pitchFamily="34" charset="0"/>
                <a:cs typeface="Arial" panose="020B0604020202020204" pitchFamily="34" charset="0"/>
              </a:rPr>
              <a:t>.3</a:t>
            </a:r>
            <a:r>
              <a:rPr lang="en-US" altLang="zh-CN" smtClean="0">
                <a:latin typeface="Arial" panose="020B0604020202020204" pitchFamily="34" charset="0"/>
              </a:rPr>
              <a:t>   </a:t>
            </a:r>
            <a:r>
              <a:rPr lang="zh-CN" altLang="en-US" smtClean="0">
                <a:latin typeface="Arial" panose="020B0604020202020204" pitchFamily="34" charset="0"/>
              </a:rPr>
              <a:t>显著性检验</a:t>
            </a:r>
          </a:p>
        </p:txBody>
      </p:sp>
      <p:sp>
        <p:nvSpPr>
          <p:cNvPr id="752643"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smtClean="0"/>
              <a:t>12.3.1  </a:t>
            </a:r>
            <a:r>
              <a:rPr lang="zh-CN" altLang="en-US" b="1" smtClean="0"/>
              <a:t>线性关系检验</a:t>
            </a:r>
          </a:p>
          <a:p>
            <a:pPr>
              <a:defRPr/>
            </a:pPr>
            <a:r>
              <a:rPr lang="en-US" altLang="zh-CN" b="1" smtClean="0"/>
              <a:t>12.3.2  </a:t>
            </a:r>
            <a:r>
              <a:rPr lang="zh-CN" altLang="en-US" b="1" smtClean="0"/>
              <a:t>回归系数检验和推断</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07938"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线性关系检验</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1828800" y="228600"/>
            <a:ext cx="7010400" cy="1066800"/>
          </a:xfrm>
        </p:spPr>
        <p:txBody>
          <a:bodyPr/>
          <a:lstStyle/>
          <a:p>
            <a:pPr>
              <a:defRPr/>
            </a:pPr>
            <a:r>
              <a:rPr lang="zh-CN" altLang="en-US" smtClean="0"/>
              <a:t>线性关系检验</a:t>
            </a:r>
            <a:endParaRPr lang="zh-CN" altLang="en-US" sz="3600" smtClean="0">
              <a:solidFill>
                <a:schemeClr val="hlink"/>
              </a:solidFill>
            </a:endParaRPr>
          </a:p>
        </p:txBody>
      </p:sp>
      <p:sp>
        <p:nvSpPr>
          <p:cNvPr id="803843" name="Rectangle 3"/>
          <p:cNvSpPr>
            <a:spLocks noGrp="1" noChangeArrowheads="1"/>
          </p:cNvSpPr>
          <p:nvPr>
            <p:ph type="body" idx="1"/>
          </p:nvPr>
        </p:nvSpPr>
        <p:spPr>
          <a:xfrm>
            <a:off x="381000" y="1752600"/>
            <a:ext cx="8305800" cy="4343400"/>
          </a:xfrm>
        </p:spPr>
        <p:txBody>
          <a:bodyPr/>
          <a:lstStyle/>
          <a:p>
            <a:pPr marL="609600" indent="-609600" algn="just">
              <a:lnSpc>
                <a:spcPct val="90000"/>
              </a:lnSpc>
              <a:spcBef>
                <a:spcPct val="0"/>
              </a:spcBef>
              <a:buFontTx/>
              <a:buAutoNum type="arabicPeriod"/>
              <a:defRPr/>
            </a:pPr>
            <a:r>
              <a:rPr lang="zh-CN" altLang="en-US" sz="3000" smtClean="0"/>
              <a:t>检验因变量与所有自变量之间的线性关系是否显著</a:t>
            </a:r>
          </a:p>
          <a:p>
            <a:pPr marL="609600" indent="-609600" algn="just">
              <a:lnSpc>
                <a:spcPct val="90000"/>
              </a:lnSpc>
              <a:spcBef>
                <a:spcPct val="0"/>
              </a:spcBef>
              <a:buFontTx/>
              <a:buAutoNum type="arabicPeriod"/>
              <a:defRPr/>
            </a:pPr>
            <a:r>
              <a:rPr lang="zh-CN" altLang="en-US" sz="3000" smtClean="0"/>
              <a:t>也被称为</a:t>
            </a:r>
            <a:r>
              <a:rPr lang="zh-CN" altLang="en-US" sz="3000" b="1" smtClean="0">
                <a:solidFill>
                  <a:srgbClr val="FFFFB1"/>
                </a:solidFill>
              </a:rPr>
              <a:t>总体的显著性</a:t>
            </a:r>
            <a:r>
              <a:rPr lang="zh-CN" altLang="en-US" sz="3000" smtClean="0"/>
              <a:t>检验</a:t>
            </a:r>
          </a:p>
          <a:p>
            <a:pPr marL="609600" indent="-609600" algn="just">
              <a:lnSpc>
                <a:spcPct val="90000"/>
              </a:lnSpc>
              <a:spcBef>
                <a:spcPct val="0"/>
              </a:spcBef>
              <a:buFontTx/>
              <a:buAutoNum type="arabicPeriod"/>
              <a:defRPr/>
            </a:pPr>
            <a:r>
              <a:rPr lang="zh-CN" altLang="en-US" sz="3000" smtClean="0"/>
              <a:t>检验方法是将回归均方</a:t>
            </a:r>
            <a:r>
              <a:rPr lang="en-US" altLang="zh-CN" sz="3000" smtClean="0"/>
              <a:t>(</a:t>
            </a:r>
            <a:r>
              <a:rPr lang="en-US" altLang="zh-CN" sz="3000" i="1" smtClean="0"/>
              <a:t>MSR</a:t>
            </a:r>
            <a:r>
              <a:rPr lang="en-US" altLang="zh-CN" sz="3000" smtClean="0"/>
              <a:t>)</a:t>
            </a:r>
            <a:r>
              <a:rPr lang="zh-CN" altLang="en-US" sz="3000" smtClean="0"/>
              <a:t>同残差均方</a:t>
            </a:r>
            <a:r>
              <a:rPr lang="en-US" altLang="zh-CN" sz="3000" smtClean="0"/>
              <a:t>(</a:t>
            </a:r>
            <a:r>
              <a:rPr lang="en-US" altLang="zh-CN" sz="3000" i="1" smtClean="0"/>
              <a:t>MSE</a:t>
            </a:r>
            <a:r>
              <a:rPr lang="en-US" altLang="zh-CN" sz="3000" smtClean="0"/>
              <a:t>)</a:t>
            </a:r>
            <a:r>
              <a:rPr lang="zh-CN" altLang="en-US" sz="3000" smtClean="0"/>
              <a:t>加以比较，</a:t>
            </a:r>
            <a:r>
              <a:rPr lang="zh-CN" altLang="en-US" sz="3000" b="1" smtClean="0">
                <a:solidFill>
                  <a:srgbClr val="FFFFB1"/>
                </a:solidFill>
              </a:rPr>
              <a:t>应用 </a:t>
            </a:r>
            <a:r>
              <a:rPr lang="en-US" altLang="zh-CN" sz="3000" b="1" i="1" smtClean="0">
                <a:solidFill>
                  <a:srgbClr val="FFFFB1"/>
                </a:solidFill>
              </a:rPr>
              <a:t>F </a:t>
            </a:r>
            <a:r>
              <a:rPr lang="zh-CN" altLang="en-US" sz="3000" b="1" smtClean="0">
                <a:solidFill>
                  <a:srgbClr val="FFFFB1"/>
                </a:solidFill>
              </a:rPr>
              <a:t>检验</a:t>
            </a:r>
            <a:r>
              <a:rPr lang="zh-CN" altLang="en-US" sz="3000" smtClean="0"/>
              <a:t>来分析二者之间的差别是否显著</a:t>
            </a:r>
          </a:p>
          <a:p>
            <a:pPr marL="1219200" lvl="1" indent="-533400" algn="just">
              <a:lnSpc>
                <a:spcPct val="90000"/>
              </a:lnSpc>
              <a:spcBef>
                <a:spcPct val="0"/>
              </a:spcBef>
              <a:defRPr/>
            </a:pPr>
            <a:r>
              <a:rPr lang="zh-CN" altLang="en-US" sz="2600" smtClean="0"/>
              <a:t>如果是显著的，因变量与自变量之间存在线性关系</a:t>
            </a:r>
          </a:p>
          <a:p>
            <a:pPr marL="1219200" lvl="1" indent="-533400" algn="just">
              <a:lnSpc>
                <a:spcPct val="90000"/>
              </a:lnSpc>
              <a:spcBef>
                <a:spcPct val="0"/>
              </a:spcBef>
              <a:defRPr/>
            </a:pPr>
            <a:r>
              <a:rPr lang="zh-CN" altLang="en-US" sz="2600" smtClean="0"/>
              <a:t>如果不显著，因变量与自变量之间不存在线性关系</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3843">
                                            <p:txEl>
                                              <p:pRg st="0" end="0"/>
                                            </p:txEl>
                                          </p:spTgt>
                                        </p:tgtEl>
                                        <p:attrNameLst>
                                          <p:attrName>style.visibility</p:attrName>
                                        </p:attrNameLst>
                                      </p:cBhvr>
                                      <p:to>
                                        <p:strVal val="visible"/>
                                      </p:to>
                                    </p:set>
                                    <p:animEffect transition="in" filter="wipe(left)">
                                      <p:cBhvr>
                                        <p:cTn id="7" dur="500"/>
                                        <p:tgtEl>
                                          <p:spTgt spid="803843">
                                            <p:txEl>
                                              <p:pRg st="0" end="0"/>
                                            </p:txEl>
                                          </p:spTgt>
                                        </p:tgtEl>
                                      </p:cBhvr>
                                    </p:animEffect>
                                  </p:childTnLst>
                                  <p:subTnLst>
                                    <p:animClr clrSpc="rgb" dir="cw">
                                      <p:cBhvr override="childStyle">
                                        <p:cTn dur="1" fill="hold" display="0" masterRel="nextClick" afterEffect="1"/>
                                        <p:tgtEl>
                                          <p:spTgt spid="8038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3843">
                                            <p:txEl>
                                              <p:pRg st="1" end="1"/>
                                            </p:txEl>
                                          </p:spTgt>
                                        </p:tgtEl>
                                        <p:attrNameLst>
                                          <p:attrName>style.visibility</p:attrName>
                                        </p:attrNameLst>
                                      </p:cBhvr>
                                      <p:to>
                                        <p:strVal val="visible"/>
                                      </p:to>
                                    </p:set>
                                    <p:animEffect transition="in" filter="wipe(left)">
                                      <p:cBhvr>
                                        <p:cTn id="12" dur="500"/>
                                        <p:tgtEl>
                                          <p:spTgt spid="803843">
                                            <p:txEl>
                                              <p:pRg st="1" end="1"/>
                                            </p:txEl>
                                          </p:spTgt>
                                        </p:tgtEl>
                                      </p:cBhvr>
                                    </p:animEffect>
                                  </p:childTnLst>
                                  <p:subTnLst>
                                    <p:animClr clrSpc="rgb" dir="cw">
                                      <p:cBhvr override="childStyle">
                                        <p:cTn dur="1" fill="hold" display="0" masterRel="nextClick" afterEffect="1"/>
                                        <p:tgtEl>
                                          <p:spTgt spid="8038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3843">
                                            <p:txEl>
                                              <p:pRg st="2" end="2"/>
                                            </p:txEl>
                                          </p:spTgt>
                                        </p:tgtEl>
                                        <p:attrNameLst>
                                          <p:attrName>style.visibility</p:attrName>
                                        </p:attrNameLst>
                                      </p:cBhvr>
                                      <p:to>
                                        <p:strVal val="visible"/>
                                      </p:to>
                                    </p:set>
                                    <p:animEffect transition="in" filter="wipe(left)">
                                      <p:cBhvr>
                                        <p:cTn id="17" dur="500"/>
                                        <p:tgtEl>
                                          <p:spTgt spid="803843">
                                            <p:txEl>
                                              <p:pRg st="2" end="2"/>
                                            </p:txEl>
                                          </p:spTgt>
                                        </p:tgtEl>
                                      </p:cBhvr>
                                    </p:animEffect>
                                  </p:childTnLst>
                                  <p:subTnLst>
                                    <p:animClr clrSpc="rgb" dir="cw">
                                      <p:cBhvr override="childStyle">
                                        <p:cTn dur="1" fill="hold" display="0" masterRel="nextClick" afterEffect="1"/>
                                        <p:tgtEl>
                                          <p:spTgt spid="803843">
                                            <p:txEl>
                                              <p:pRg st="2" end="2"/>
                                            </p:txEl>
                                          </p:spTgt>
                                        </p:tgtEl>
                                        <p:attrNameLst>
                                          <p:attrName>ppt_c</p:attrName>
                                        </p:attrNameLst>
                                      </p:cBhvr>
                                      <p:to>
                                        <a:schemeClr val="folHlink"/>
                                      </p:to>
                                    </p:animClr>
                                  </p:subTnLst>
                                </p:cTn>
                              </p:par>
                              <p:par>
                                <p:cTn id="18" presetID="22" presetClass="entr" presetSubtype="8" fill="hold" grpId="0" nodeType="withEffect">
                                  <p:stCondLst>
                                    <p:cond delay="0"/>
                                  </p:stCondLst>
                                  <p:childTnLst>
                                    <p:set>
                                      <p:cBhvr>
                                        <p:cTn id="19" dur="1" fill="hold">
                                          <p:stCondLst>
                                            <p:cond delay="0"/>
                                          </p:stCondLst>
                                        </p:cTn>
                                        <p:tgtEl>
                                          <p:spTgt spid="803843">
                                            <p:txEl>
                                              <p:pRg st="3" end="3"/>
                                            </p:txEl>
                                          </p:spTgt>
                                        </p:tgtEl>
                                        <p:attrNameLst>
                                          <p:attrName>style.visibility</p:attrName>
                                        </p:attrNameLst>
                                      </p:cBhvr>
                                      <p:to>
                                        <p:strVal val="visible"/>
                                      </p:to>
                                    </p:set>
                                    <p:animEffect transition="in" filter="wipe(left)">
                                      <p:cBhvr>
                                        <p:cTn id="20" dur="500"/>
                                        <p:tgtEl>
                                          <p:spTgt spid="803843">
                                            <p:txEl>
                                              <p:pRg st="3" end="3"/>
                                            </p:txEl>
                                          </p:spTgt>
                                        </p:tgtEl>
                                      </p:cBhvr>
                                    </p:animEffect>
                                  </p:childTnLst>
                                  <p:subTnLst>
                                    <p:animClr clrSpc="rgb" dir="cw">
                                      <p:cBhvr override="childStyle">
                                        <p:cTn dur="1" fill="hold" display="0" masterRel="nextClick" afterEffect="1"/>
                                        <p:tgtEl>
                                          <p:spTgt spid="803843">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803843">
                                            <p:txEl>
                                              <p:pRg st="4" end="4"/>
                                            </p:txEl>
                                          </p:spTgt>
                                        </p:tgtEl>
                                        <p:attrNameLst>
                                          <p:attrName>style.visibility</p:attrName>
                                        </p:attrNameLst>
                                      </p:cBhvr>
                                      <p:to>
                                        <p:strVal val="visible"/>
                                      </p:to>
                                    </p:set>
                                    <p:animEffect transition="in" filter="wipe(left)">
                                      <p:cBhvr>
                                        <p:cTn id="23" dur="500"/>
                                        <p:tgtEl>
                                          <p:spTgt spid="803843">
                                            <p:txEl>
                                              <p:pRg st="4" end="4"/>
                                            </p:txEl>
                                          </p:spTgt>
                                        </p:tgtEl>
                                      </p:cBhvr>
                                    </p:animEffect>
                                  </p:childTnLst>
                                  <p:subTnLst>
                                    <p:animClr clrSpc="rgb" dir="cw">
                                      <p:cBhvr override="childStyle">
                                        <p:cTn dur="1" fill="hold" display="0" masterRel="nextClick" afterEffect="1"/>
                                        <p:tgtEl>
                                          <p:spTgt spid="80384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1828800" y="228600"/>
            <a:ext cx="7010400" cy="1066800"/>
          </a:xfrm>
        </p:spPr>
        <p:txBody>
          <a:bodyPr/>
          <a:lstStyle/>
          <a:p>
            <a:pPr>
              <a:defRPr/>
            </a:pPr>
            <a:r>
              <a:rPr lang="zh-CN" altLang="en-US" smtClean="0">
                <a:latin typeface="Times New Roman" panose="02020603050405020304" pitchFamily="18" charset="0"/>
              </a:rPr>
              <a:t>线性关系检验</a:t>
            </a:r>
            <a:endParaRPr lang="zh-CN" altLang="en-US" sz="3600" smtClean="0">
              <a:solidFill>
                <a:schemeClr val="hlink"/>
              </a:solidFill>
              <a:latin typeface="Times New Roman" panose="02020603050405020304" pitchFamily="18" charset="0"/>
            </a:endParaRPr>
          </a:p>
        </p:txBody>
      </p:sp>
      <p:sp>
        <p:nvSpPr>
          <p:cNvPr id="809987" name="Rectangle 3"/>
          <p:cNvSpPr>
            <a:spLocks noGrp="1" noChangeArrowheads="1"/>
          </p:cNvSpPr>
          <p:nvPr>
            <p:ph type="body" idx="1"/>
          </p:nvPr>
        </p:nvSpPr>
        <p:spPr>
          <a:xfrm>
            <a:off x="533400" y="1676400"/>
            <a:ext cx="8077200" cy="1981200"/>
          </a:xfrm>
        </p:spPr>
        <p:txBody>
          <a:bodyPr/>
          <a:lstStyle/>
          <a:p>
            <a:pPr marL="609600" indent="-609600" algn="just">
              <a:spcBef>
                <a:spcPct val="0"/>
              </a:spcBef>
              <a:buFontTx/>
              <a:buAutoNum type="arabicPeriod"/>
              <a:defRPr/>
            </a:pPr>
            <a:r>
              <a:rPr lang="zh-CN" altLang="en-US" sz="2800" smtClean="0"/>
              <a:t>提出</a:t>
            </a:r>
            <a:r>
              <a:rPr lang="zh-CN" altLang="en-US" sz="2800" smtClean="0">
                <a:latin typeface="Times New Roman" panose="02020603050405020304" pitchFamily="18" charset="0"/>
              </a:rPr>
              <a:t>假设</a:t>
            </a:r>
          </a:p>
          <a:p>
            <a:pPr marL="1219200" lvl="1" indent="-533400" algn="just">
              <a:spcBef>
                <a:spcPct val="0"/>
              </a:spcBef>
              <a:defRPr/>
            </a:pPr>
            <a:r>
              <a:rPr lang="en-US" altLang="zh-CN" sz="2400" i="1" smtClean="0">
                <a:latin typeface="Times New Roman" panose="02020603050405020304" pitchFamily="18" charset="0"/>
              </a:rPr>
              <a:t>H</a:t>
            </a:r>
            <a:r>
              <a:rPr lang="en-US" altLang="zh-CN" sz="2400" baseline="-25000" smtClean="0">
                <a:latin typeface="Times New Roman" panose="02020603050405020304" pitchFamily="18" charset="0"/>
              </a:rPr>
              <a:t>0</a:t>
            </a:r>
            <a:r>
              <a:rPr lang="zh-CN" altLang="en-US" sz="2400" smtClean="0">
                <a:latin typeface="Times New Roman" panose="02020603050405020304" pitchFamily="18" charset="0"/>
              </a:rPr>
              <a:t>：</a:t>
            </a:r>
            <a:r>
              <a:rPr lang="zh-CN" altLang="en-US"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1</a:t>
            </a:r>
            <a:r>
              <a:rPr lang="en-US" altLang="zh-CN" sz="2400" smtClean="0">
                <a:latin typeface="Times New Roman" panose="02020603050405020304" pitchFamily="18" charset="0"/>
                <a:sym typeface="Symbol" panose="05050102010706020507" pitchFamily="18" charset="2"/>
              </a:rPr>
              <a:t></a:t>
            </a:r>
            <a:r>
              <a:rPr lang="en-US" altLang="zh-CN"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2</a:t>
            </a:r>
            <a:r>
              <a:rPr lang="en-US" altLang="zh-CN" sz="2400" smtClean="0">
                <a:latin typeface="Times New Roman" panose="02020603050405020304" pitchFamily="18" charset="0"/>
                <a:sym typeface="Symbol" panose="05050102010706020507" pitchFamily="18" charset="2"/>
              </a:rPr>
              <a:t></a:t>
            </a:r>
            <a:r>
              <a:rPr lang="en-US" altLang="zh-CN"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k</a:t>
            </a:r>
            <a:r>
              <a:rPr lang="en-US" altLang="zh-CN" sz="2400" smtClean="0">
                <a:latin typeface="Times New Roman" panose="02020603050405020304" pitchFamily="18" charset="0"/>
                <a:sym typeface="Symbol" panose="05050102010706020507" pitchFamily="18" charset="2"/>
              </a:rPr>
              <a:t>=0     </a:t>
            </a:r>
            <a:r>
              <a:rPr lang="zh-CN" altLang="en-US" sz="2400" smtClean="0">
                <a:latin typeface="Times New Roman" panose="02020603050405020304" pitchFamily="18" charset="0"/>
              </a:rPr>
              <a:t>线性关系不显著</a:t>
            </a:r>
            <a:endParaRPr lang="zh-CN" altLang="en-US" sz="2400" smtClean="0">
              <a:latin typeface="Times New Roman" panose="02020603050405020304" pitchFamily="18" charset="0"/>
              <a:sym typeface="Symbol" panose="05050102010706020507" pitchFamily="18" charset="2"/>
            </a:endParaRPr>
          </a:p>
          <a:p>
            <a:pPr marL="1219200" lvl="1" indent="-533400" algn="just">
              <a:spcBef>
                <a:spcPct val="0"/>
              </a:spcBef>
              <a:defRPr/>
            </a:pPr>
            <a:r>
              <a:rPr lang="en-US" altLang="zh-CN" sz="2400" i="1" smtClean="0">
                <a:latin typeface="Times New Roman" panose="02020603050405020304" pitchFamily="18" charset="0"/>
              </a:rPr>
              <a:t>H</a:t>
            </a:r>
            <a:r>
              <a:rPr lang="en-US" altLang="zh-CN" sz="2400" baseline="-25000" smtClean="0">
                <a:latin typeface="Times New Roman" panose="02020603050405020304" pitchFamily="18" charset="0"/>
              </a:rPr>
              <a:t>1</a:t>
            </a:r>
            <a:r>
              <a:rPr lang="zh-CN" altLang="en-US" sz="2400" smtClean="0">
                <a:latin typeface="Times New Roman" panose="02020603050405020304" pitchFamily="18" charset="0"/>
              </a:rPr>
              <a:t>：</a:t>
            </a:r>
            <a:r>
              <a:rPr lang="zh-CN" altLang="en-US"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1</a:t>
            </a:r>
            <a:r>
              <a:rPr lang="zh-CN" altLang="en-US" sz="2400" smtClean="0">
                <a:latin typeface="Times New Roman" panose="02020603050405020304" pitchFamily="18" charset="0"/>
                <a:sym typeface="Symbol" panose="05050102010706020507" pitchFamily="18" charset="2"/>
              </a:rPr>
              <a:t>，</a:t>
            </a:r>
            <a:r>
              <a:rPr lang="zh-CN" altLang="en-US"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2</a:t>
            </a:r>
            <a:r>
              <a:rPr lang="zh-CN" altLang="en-US" sz="2400" smtClean="0">
                <a:latin typeface="Times New Roman" panose="02020603050405020304" pitchFamily="18" charset="0"/>
                <a:sym typeface="Symbol" panose="05050102010706020507" pitchFamily="18" charset="2"/>
              </a:rPr>
              <a:t>， </a:t>
            </a:r>
            <a:r>
              <a:rPr lang="zh-CN" altLang="en-US" sz="2400" i="1" smtClean="0">
                <a:latin typeface="Times New Roman" panose="02020603050405020304" pitchFamily="18" charset="0"/>
                <a:sym typeface="Symbol" panose="05050102010706020507" pitchFamily="18" charset="2"/>
              </a:rPr>
              <a:t></a:t>
            </a:r>
            <a:r>
              <a:rPr lang="en-US" altLang="zh-CN" sz="2400" baseline="-25000" smtClean="0">
                <a:latin typeface="Times New Roman" panose="02020603050405020304" pitchFamily="18" charset="0"/>
                <a:sym typeface="Symbol" panose="05050102010706020507" pitchFamily="18" charset="2"/>
              </a:rPr>
              <a:t>k</a:t>
            </a:r>
            <a:r>
              <a:rPr lang="zh-CN" altLang="en-US" sz="2400" smtClean="0">
                <a:latin typeface="Times New Roman" panose="02020603050405020304" pitchFamily="18" charset="0"/>
                <a:sym typeface="Symbol" panose="05050102010706020507" pitchFamily="18" charset="2"/>
              </a:rPr>
              <a:t>至少有一个不等于</a:t>
            </a:r>
            <a:r>
              <a:rPr lang="en-US" altLang="zh-CN" sz="2400" smtClean="0">
                <a:latin typeface="Times New Roman" panose="02020603050405020304" pitchFamily="18" charset="0"/>
                <a:sym typeface="Symbol" panose="05050102010706020507" pitchFamily="18" charset="2"/>
              </a:rPr>
              <a:t>0</a:t>
            </a:r>
            <a:endParaRPr lang="en-US" altLang="zh-CN" sz="2400" smtClean="0">
              <a:latin typeface="Times New Roman" panose="02020603050405020304" pitchFamily="18" charset="0"/>
            </a:endParaRPr>
          </a:p>
          <a:p>
            <a:pPr marL="609600" indent="-609600" algn="just">
              <a:spcBef>
                <a:spcPct val="0"/>
              </a:spcBef>
              <a:defRPr/>
            </a:pPr>
            <a:endParaRPr lang="en-US" altLang="zh-CN" sz="2400" i="1" smtClean="0">
              <a:latin typeface="Times New Roman" panose="02020603050405020304" pitchFamily="18" charset="0"/>
            </a:endParaRPr>
          </a:p>
        </p:txBody>
      </p:sp>
      <p:graphicFrame>
        <p:nvGraphicFramePr>
          <p:cNvPr id="809988" name="Object 4">
            <a:hlinkClick r:id="" action="ppaction://ole?verb=0"/>
          </p:cNvPr>
          <p:cNvGraphicFramePr>
            <a:graphicFrameLocks/>
          </p:cNvGraphicFramePr>
          <p:nvPr/>
        </p:nvGraphicFramePr>
        <p:xfrm>
          <a:off x="1208088" y="3276600"/>
          <a:ext cx="6423025" cy="1524000"/>
        </p:xfrm>
        <a:graphic>
          <a:graphicData uri="http://schemas.openxmlformats.org/presentationml/2006/ole">
            <mc:AlternateContent xmlns:mc="http://schemas.openxmlformats.org/markup-compatibility/2006">
              <mc:Choice xmlns:v="urn:schemas-microsoft-com:vml" Requires="v">
                <p:oleObj spid="_x0000_s48135" name="公式" r:id="rId4" imgW="3802278" imgH="830738" progId="Equation.3">
                  <p:embed/>
                </p:oleObj>
              </mc:Choice>
              <mc:Fallback>
                <p:oleObj name="公式" r:id="rId4" imgW="3802278" imgH="830738" progId="Equation.3">
                  <p:embed/>
                  <p:pic>
                    <p:nvPicPr>
                      <p:cNvPr id="0" name="Object 4"/>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208088" y="3276600"/>
                        <a:ext cx="6423025" cy="1524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09989" name="Rectangle 5"/>
          <p:cNvSpPr>
            <a:spLocks noChangeArrowheads="1"/>
          </p:cNvSpPr>
          <p:nvPr/>
        </p:nvSpPr>
        <p:spPr bwMode="auto">
          <a:xfrm>
            <a:off x="504825" y="2970213"/>
            <a:ext cx="3482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defRPr/>
            </a:pPr>
            <a:r>
              <a:rPr lang="en-US" altLang="zh-CN" sz="2800" smtClean="0">
                <a:solidFill>
                  <a:srgbClr val="F0F0F0"/>
                </a:solidFill>
                <a:effectLst>
                  <a:outerShdw blurRad="38100" dist="38100" dir="2700000" algn="tl">
                    <a:srgbClr val="000000"/>
                  </a:outerShdw>
                </a:effectLst>
                <a:latin typeface="Arial" panose="020B0604020202020204" pitchFamily="34" charset="0"/>
              </a:rPr>
              <a:t>2.   </a:t>
            </a:r>
            <a:r>
              <a:rPr lang="zh-CN" altLang="en-US" sz="2800" smtClean="0">
                <a:solidFill>
                  <a:srgbClr val="F0F0F0"/>
                </a:solidFill>
                <a:effectLst>
                  <a:outerShdw blurRad="38100" dist="38100" dir="2700000" algn="tl">
                    <a:srgbClr val="000000"/>
                  </a:outerShdw>
                </a:effectLst>
                <a:latin typeface="Arial" panose="020B0604020202020204" pitchFamily="34" charset="0"/>
              </a:rPr>
              <a:t>计算</a:t>
            </a:r>
            <a:r>
              <a:rPr lang="zh-CN" altLang="en-US" sz="2800" smtClean="0">
                <a:solidFill>
                  <a:srgbClr val="F0F0F0"/>
                </a:solidFill>
                <a:effectLst>
                  <a:outerShdw blurRad="38100" dist="38100" dir="2700000" algn="tl">
                    <a:srgbClr val="000000"/>
                  </a:outerShdw>
                </a:effectLst>
              </a:rPr>
              <a:t>检验统计量</a:t>
            </a:r>
            <a:r>
              <a:rPr lang="en-US" altLang="zh-CN" sz="2800" i="1" smtClean="0">
                <a:solidFill>
                  <a:srgbClr val="F0F0F0"/>
                </a:solidFill>
                <a:effectLst>
                  <a:outerShdw blurRad="38100" dist="38100" dir="2700000" algn="tl">
                    <a:srgbClr val="000000"/>
                  </a:outerShdw>
                </a:effectLst>
              </a:rPr>
              <a:t>F</a:t>
            </a:r>
          </a:p>
        </p:txBody>
      </p:sp>
      <p:sp>
        <p:nvSpPr>
          <p:cNvPr id="809990" name="Rectangle 6"/>
          <p:cNvSpPr>
            <a:spLocks noChangeArrowheads="1"/>
          </p:cNvSpPr>
          <p:nvPr/>
        </p:nvSpPr>
        <p:spPr bwMode="auto">
          <a:xfrm>
            <a:off x="533400" y="4724400"/>
            <a:ext cx="8305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3"/>
              <a:defRPr/>
            </a:pPr>
            <a:r>
              <a:rPr lang="zh-CN" altLang="en-US" sz="2800" smtClean="0">
                <a:solidFill>
                  <a:srgbClr val="F0F0F0"/>
                </a:solidFill>
                <a:effectLst>
                  <a:outerShdw blurRad="38100" dist="38100" dir="2700000" algn="tl">
                    <a:srgbClr val="000000"/>
                  </a:outerShdw>
                </a:effectLst>
                <a:latin typeface="Arial" panose="020B0604020202020204" pitchFamily="34" charset="0"/>
              </a:rPr>
              <a:t>确定</a:t>
            </a:r>
            <a:r>
              <a:rPr lang="zh-CN" altLang="en-US" sz="2800" smtClean="0">
                <a:solidFill>
                  <a:srgbClr val="F0F0F0"/>
                </a:solidFill>
                <a:effectLst>
                  <a:outerShdw blurRad="38100" dist="38100" dir="2700000" algn="tl">
                    <a:srgbClr val="000000"/>
                  </a:outerShdw>
                </a:effectLst>
              </a:rPr>
              <a:t>显著性水平</a:t>
            </a:r>
            <a:r>
              <a:rPr lang="zh-CN" altLang="en-US" sz="2800" i="1" smtClean="0">
                <a:solidFill>
                  <a:srgbClr val="F0F0F0"/>
                </a:solidFill>
                <a:effectLst>
                  <a:outerShdw blurRad="38100" dist="38100" dir="2700000" algn="tl">
                    <a:srgbClr val="000000"/>
                  </a:outerShdw>
                </a:effectLst>
                <a:sym typeface="Symbol" panose="05050102010706020507" pitchFamily="18" charset="2"/>
              </a:rPr>
              <a:t></a:t>
            </a:r>
            <a:r>
              <a:rPr lang="zh-CN" altLang="en-US" sz="2800" smtClean="0">
                <a:solidFill>
                  <a:srgbClr val="F0F0F0"/>
                </a:solidFill>
                <a:effectLst>
                  <a:outerShdw blurRad="38100" dist="38100" dir="2700000" algn="tl">
                    <a:srgbClr val="000000"/>
                  </a:outerShdw>
                </a:effectLst>
                <a:sym typeface="Symbol" panose="05050102010706020507" pitchFamily="18" charset="2"/>
              </a:rPr>
              <a:t>和分子自由度</a:t>
            </a:r>
            <a:r>
              <a:rPr lang="en-US" altLang="zh-CN" sz="2800" i="1" smtClean="0">
                <a:solidFill>
                  <a:srgbClr val="F0F0F0"/>
                </a:solidFill>
                <a:effectLst>
                  <a:outerShdw blurRad="38100" dist="38100" dir="2700000" algn="tl">
                    <a:srgbClr val="000000"/>
                  </a:outerShdw>
                </a:effectLst>
                <a:sym typeface="Symbol" panose="05050102010706020507" pitchFamily="18" charset="2"/>
              </a:rPr>
              <a:t>k</a:t>
            </a:r>
            <a:r>
              <a:rPr lang="zh-CN" altLang="en-US" sz="2800" smtClean="0">
                <a:solidFill>
                  <a:srgbClr val="F0F0F0"/>
                </a:solidFill>
                <a:effectLst>
                  <a:outerShdw blurRad="38100" dist="38100" dir="2700000" algn="tl">
                    <a:srgbClr val="000000"/>
                  </a:outerShdw>
                </a:effectLst>
                <a:sym typeface="Symbol" panose="05050102010706020507" pitchFamily="18" charset="2"/>
              </a:rPr>
              <a:t>、分母自由度</a:t>
            </a:r>
            <a:r>
              <a:rPr lang="en-US" altLang="zh-CN" sz="2800" i="1" smtClean="0">
                <a:solidFill>
                  <a:srgbClr val="F0F0F0"/>
                </a:solidFill>
                <a:effectLst>
                  <a:outerShdw blurRad="38100" dist="38100" dir="2700000" algn="tl">
                    <a:srgbClr val="000000"/>
                  </a:outerShdw>
                </a:effectLst>
                <a:sym typeface="Symbol" panose="05050102010706020507" pitchFamily="18" charset="2"/>
              </a:rPr>
              <a:t>n-k</a:t>
            </a:r>
            <a:r>
              <a:rPr lang="en-US" altLang="zh-CN" sz="2800" smtClean="0">
                <a:solidFill>
                  <a:srgbClr val="F0F0F0"/>
                </a:solidFill>
                <a:effectLst>
                  <a:outerShdw blurRad="38100" dist="38100" dir="2700000" algn="tl">
                    <a:srgbClr val="000000"/>
                  </a:outerShdw>
                </a:effectLst>
                <a:sym typeface="Symbol" panose="05050102010706020507" pitchFamily="18" charset="2"/>
              </a:rPr>
              <a:t>-1</a:t>
            </a:r>
            <a:r>
              <a:rPr lang="zh-CN" altLang="en-US" sz="2800" smtClean="0">
                <a:solidFill>
                  <a:srgbClr val="F0F0F0"/>
                </a:solidFill>
                <a:effectLst>
                  <a:outerShdw blurRad="38100" dist="38100" dir="2700000" algn="tl">
                    <a:srgbClr val="000000"/>
                  </a:outerShdw>
                </a:effectLst>
                <a:sym typeface="Symbol" panose="05050102010706020507" pitchFamily="18" charset="2"/>
              </a:rPr>
              <a:t>找出临界值</a:t>
            </a:r>
            <a:r>
              <a:rPr lang="en-US" altLang="zh-CN" sz="2800" i="1" smtClean="0">
                <a:solidFill>
                  <a:srgbClr val="F0F0F0"/>
                </a:solidFill>
                <a:effectLst>
                  <a:outerShdw blurRad="38100" dist="38100" dir="2700000" algn="tl">
                    <a:srgbClr val="000000"/>
                  </a:outerShdw>
                </a:effectLst>
                <a:sym typeface="Symbol" panose="05050102010706020507" pitchFamily="18" charset="2"/>
              </a:rPr>
              <a:t>F</a:t>
            </a:r>
            <a:r>
              <a:rPr lang="en-US" altLang="zh-CN" sz="2800" baseline="-25000" smtClean="0">
                <a:solidFill>
                  <a:srgbClr val="F0F0F0"/>
                </a:solidFill>
                <a:effectLst>
                  <a:outerShdw blurRad="38100" dist="38100" dir="2700000" algn="tl">
                    <a:srgbClr val="000000"/>
                  </a:outerShdw>
                </a:effectLst>
                <a:sym typeface="Symbol" panose="05050102010706020507" pitchFamily="18" charset="2"/>
              </a:rPr>
              <a:t> </a:t>
            </a:r>
            <a:r>
              <a:rPr lang="en-US" altLang="zh-CN" sz="2800" i="1" baseline="-25000" smtClean="0">
                <a:solidFill>
                  <a:srgbClr val="F0F0F0"/>
                </a:solidFill>
                <a:effectLst>
                  <a:outerShdw blurRad="38100" dist="38100" dir="2700000" algn="tl">
                    <a:srgbClr val="000000"/>
                  </a:outerShdw>
                </a:effectLst>
                <a:sym typeface="Symbol" panose="05050102010706020507" pitchFamily="18" charset="2"/>
              </a:rPr>
              <a:t></a:t>
            </a:r>
          </a:p>
          <a:p>
            <a:pPr>
              <a:defRPr/>
            </a:pPr>
            <a:r>
              <a:rPr lang="en-US" altLang="zh-CN" sz="28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4.  </a:t>
            </a:r>
            <a:r>
              <a:rPr lang="zh-CN" altLang="en-US" sz="28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作出</a:t>
            </a:r>
            <a:r>
              <a:rPr lang="zh-CN" altLang="en-US" sz="2800" smtClean="0">
                <a:solidFill>
                  <a:srgbClr val="F0F0F0"/>
                </a:solidFill>
                <a:effectLst>
                  <a:outerShdw blurRad="38100" dist="38100" dir="2700000" algn="tl">
                    <a:srgbClr val="000000"/>
                  </a:outerShdw>
                </a:effectLst>
                <a:sym typeface="Symbol" panose="05050102010706020507" pitchFamily="18" charset="2"/>
              </a:rPr>
              <a:t>决策：若</a:t>
            </a:r>
            <a:r>
              <a:rPr lang="en-US" altLang="zh-CN" sz="2800" i="1" smtClean="0">
                <a:solidFill>
                  <a:srgbClr val="F0F0F0"/>
                </a:solidFill>
                <a:effectLst>
                  <a:outerShdw blurRad="38100" dist="38100" dir="2700000" algn="tl">
                    <a:srgbClr val="000000"/>
                  </a:outerShdw>
                </a:effectLst>
                <a:sym typeface="Symbol" panose="05050102010706020507" pitchFamily="18" charset="2"/>
              </a:rPr>
              <a:t>F</a:t>
            </a:r>
            <a:r>
              <a:rPr lang="en-US" altLang="zh-CN" sz="2800" smtClean="0">
                <a:solidFill>
                  <a:srgbClr val="F0F0F0"/>
                </a:solidFill>
                <a:effectLst>
                  <a:outerShdw blurRad="38100" dist="38100" dir="2700000" algn="tl">
                    <a:srgbClr val="000000"/>
                  </a:outerShdw>
                </a:effectLst>
                <a:sym typeface="Symbol" panose="05050102010706020507" pitchFamily="18" charset="2"/>
              </a:rPr>
              <a:t>&gt;</a:t>
            </a:r>
            <a:r>
              <a:rPr lang="en-US" altLang="zh-CN" sz="2800" i="1" smtClean="0">
                <a:solidFill>
                  <a:srgbClr val="F0F0F0"/>
                </a:solidFill>
                <a:effectLst>
                  <a:outerShdw blurRad="38100" dist="38100" dir="2700000" algn="tl">
                    <a:srgbClr val="000000"/>
                  </a:outerShdw>
                </a:effectLst>
                <a:sym typeface="Symbol" panose="05050102010706020507" pitchFamily="18" charset="2"/>
              </a:rPr>
              <a:t>F</a:t>
            </a:r>
            <a:r>
              <a:rPr lang="en-US" altLang="zh-CN" sz="2800" baseline="-25000" smtClean="0">
                <a:solidFill>
                  <a:srgbClr val="F0F0F0"/>
                </a:solidFill>
                <a:effectLst>
                  <a:outerShdw blurRad="38100" dist="38100" dir="2700000" algn="tl">
                    <a:srgbClr val="000000"/>
                  </a:outerShdw>
                </a:effectLst>
                <a:sym typeface="Symbol" panose="05050102010706020507" pitchFamily="18" charset="2"/>
              </a:rPr>
              <a:t> </a:t>
            </a:r>
            <a:r>
              <a:rPr lang="en-US" altLang="zh-CN" sz="2800" i="1" baseline="-25000" smtClean="0">
                <a:solidFill>
                  <a:srgbClr val="F0F0F0"/>
                </a:solidFill>
                <a:effectLst>
                  <a:outerShdw blurRad="38100" dist="38100" dir="2700000" algn="tl">
                    <a:srgbClr val="000000"/>
                  </a:outerShdw>
                </a:effectLst>
                <a:sym typeface="Symbol" panose="05050102010706020507" pitchFamily="18" charset="2"/>
              </a:rPr>
              <a:t></a:t>
            </a:r>
            <a:r>
              <a:rPr lang="zh-CN" altLang="en-US" sz="2800" smtClean="0">
                <a:solidFill>
                  <a:srgbClr val="F0F0F0"/>
                </a:solidFill>
                <a:effectLst>
                  <a:outerShdw blurRad="38100" dist="38100" dir="2700000" algn="tl">
                    <a:srgbClr val="000000"/>
                  </a:outerShdw>
                </a:effectLst>
                <a:sym typeface="Symbol" panose="05050102010706020507" pitchFamily="18" charset="2"/>
              </a:rPr>
              <a:t>，拒绝</a:t>
            </a:r>
            <a:r>
              <a:rPr lang="en-US" altLang="zh-CN" sz="2800" i="1" smtClean="0">
                <a:solidFill>
                  <a:srgbClr val="F0F0F0"/>
                </a:solidFill>
                <a:effectLst>
                  <a:outerShdw blurRad="38100" dist="38100" dir="2700000" algn="tl">
                    <a:srgbClr val="000000"/>
                  </a:outerShdw>
                </a:effectLst>
              </a:rPr>
              <a:t>H</a:t>
            </a:r>
            <a:r>
              <a:rPr lang="en-US" altLang="zh-CN" sz="2800" baseline="-25000" smtClean="0">
                <a:solidFill>
                  <a:srgbClr val="F0F0F0"/>
                </a:solidFill>
                <a:effectLst>
                  <a:outerShdw blurRad="38100" dist="38100" dir="2700000" algn="tl">
                    <a:srgbClr val="000000"/>
                  </a:outerShdw>
                </a:effectLst>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987">
                                            <p:txEl>
                                              <p:pRg st="0" end="0"/>
                                            </p:txEl>
                                          </p:spTgt>
                                        </p:tgtEl>
                                        <p:attrNameLst>
                                          <p:attrName>style.visibility</p:attrName>
                                        </p:attrNameLst>
                                      </p:cBhvr>
                                      <p:to>
                                        <p:strVal val="visible"/>
                                      </p:to>
                                    </p:set>
                                    <p:animEffect transition="in" filter="wipe(left)">
                                      <p:cBhvr>
                                        <p:cTn id="7" dur="500"/>
                                        <p:tgtEl>
                                          <p:spTgt spid="809987">
                                            <p:txEl>
                                              <p:pRg st="0" end="0"/>
                                            </p:txEl>
                                          </p:spTgt>
                                        </p:tgtEl>
                                      </p:cBhvr>
                                    </p:animEffect>
                                  </p:childTnLst>
                                  <p:subTnLst>
                                    <p:animClr clrSpc="rgb" dir="cw">
                                      <p:cBhvr override="childStyle">
                                        <p:cTn dur="1" fill="hold" display="0" masterRel="nextClick" afterEffect="1"/>
                                        <p:tgtEl>
                                          <p:spTgt spid="80998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09987">
                                            <p:txEl>
                                              <p:pRg st="1" end="1"/>
                                            </p:txEl>
                                          </p:spTgt>
                                        </p:tgtEl>
                                        <p:attrNameLst>
                                          <p:attrName>style.visibility</p:attrName>
                                        </p:attrNameLst>
                                      </p:cBhvr>
                                      <p:to>
                                        <p:strVal val="visible"/>
                                      </p:to>
                                    </p:set>
                                    <p:animEffect transition="in" filter="wipe(left)">
                                      <p:cBhvr>
                                        <p:cTn id="10" dur="500"/>
                                        <p:tgtEl>
                                          <p:spTgt spid="809987">
                                            <p:txEl>
                                              <p:pRg st="1" end="1"/>
                                            </p:txEl>
                                          </p:spTgt>
                                        </p:tgtEl>
                                      </p:cBhvr>
                                    </p:animEffect>
                                  </p:childTnLst>
                                  <p:subTnLst>
                                    <p:animClr clrSpc="rgb" dir="cw">
                                      <p:cBhvr override="childStyle">
                                        <p:cTn dur="1" fill="hold" display="0" masterRel="nextClick" afterEffect="1"/>
                                        <p:tgtEl>
                                          <p:spTgt spid="80998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09987">
                                            <p:txEl>
                                              <p:pRg st="2" end="2"/>
                                            </p:txEl>
                                          </p:spTgt>
                                        </p:tgtEl>
                                        <p:attrNameLst>
                                          <p:attrName>style.visibility</p:attrName>
                                        </p:attrNameLst>
                                      </p:cBhvr>
                                      <p:to>
                                        <p:strVal val="visible"/>
                                      </p:to>
                                    </p:set>
                                    <p:animEffect transition="in" filter="wipe(left)">
                                      <p:cBhvr>
                                        <p:cTn id="13" dur="500"/>
                                        <p:tgtEl>
                                          <p:spTgt spid="809987">
                                            <p:txEl>
                                              <p:pRg st="2" end="2"/>
                                            </p:txEl>
                                          </p:spTgt>
                                        </p:tgtEl>
                                      </p:cBhvr>
                                    </p:animEffect>
                                  </p:childTnLst>
                                  <p:subTnLst>
                                    <p:animClr clrSpc="rgb" dir="cw">
                                      <p:cBhvr override="childStyle">
                                        <p:cTn dur="1" fill="hold" display="0" masterRel="nextClick" afterEffect="1"/>
                                        <p:tgtEl>
                                          <p:spTgt spid="80998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09989">
                                            <p:txEl>
                                              <p:pRg st="0" end="0"/>
                                            </p:txEl>
                                          </p:spTgt>
                                        </p:tgtEl>
                                        <p:attrNameLst>
                                          <p:attrName>style.visibility</p:attrName>
                                        </p:attrNameLst>
                                      </p:cBhvr>
                                      <p:to>
                                        <p:strVal val="visible"/>
                                      </p:to>
                                    </p:set>
                                    <p:animEffect transition="in" filter="wipe(left)">
                                      <p:cBhvr>
                                        <p:cTn id="18" dur="500"/>
                                        <p:tgtEl>
                                          <p:spTgt spid="809989">
                                            <p:txEl>
                                              <p:pRg st="0" end="0"/>
                                            </p:txEl>
                                          </p:spTgt>
                                        </p:tgtEl>
                                      </p:cBhvr>
                                    </p:animEffect>
                                  </p:childTnLst>
                                  <p:subTnLst>
                                    <p:animClr clrSpc="rgb" dir="cw">
                                      <p:cBhvr override="childStyle">
                                        <p:cTn dur="1" fill="hold" display="0" masterRel="nextClick" afterEffect="1"/>
                                        <p:tgtEl>
                                          <p:spTgt spid="809989">
                                            <p:txEl>
                                              <p:pRg st="0" end="0"/>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09988"/>
                                        </p:tgtEl>
                                        <p:attrNameLst>
                                          <p:attrName>style.visibility</p:attrName>
                                        </p:attrNameLst>
                                      </p:cBhvr>
                                      <p:to>
                                        <p:strVal val="visible"/>
                                      </p:to>
                                    </p:set>
                                    <p:animEffect transition="in" filter="wipe(left)">
                                      <p:cBhvr>
                                        <p:cTn id="23" dur="500"/>
                                        <p:tgtEl>
                                          <p:spTgt spid="8099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09990">
                                            <p:txEl>
                                              <p:pRg st="0" end="0"/>
                                            </p:txEl>
                                          </p:spTgt>
                                        </p:tgtEl>
                                        <p:attrNameLst>
                                          <p:attrName>style.visibility</p:attrName>
                                        </p:attrNameLst>
                                      </p:cBhvr>
                                      <p:to>
                                        <p:strVal val="visible"/>
                                      </p:to>
                                    </p:set>
                                    <p:animEffect transition="in" filter="wipe(left)">
                                      <p:cBhvr>
                                        <p:cTn id="28" dur="500"/>
                                        <p:tgtEl>
                                          <p:spTgt spid="809990">
                                            <p:txEl>
                                              <p:pRg st="0" end="0"/>
                                            </p:txEl>
                                          </p:spTgt>
                                        </p:tgtEl>
                                      </p:cBhvr>
                                    </p:animEffect>
                                  </p:childTnLst>
                                  <p:subTnLst>
                                    <p:animClr clrSpc="rgb" dir="cw">
                                      <p:cBhvr override="childStyle">
                                        <p:cTn dur="1" fill="hold" display="0" masterRel="nextClick" afterEffect="1"/>
                                        <p:tgtEl>
                                          <p:spTgt spid="809990">
                                            <p:txEl>
                                              <p:pRg st="0" end="0"/>
                                            </p:txEl>
                                          </p:spTgt>
                                        </p:tgtEl>
                                        <p:attrNameLst>
                                          <p:attrName>ppt_c</p:attrName>
                                        </p:attrNameLst>
                                      </p:cBhvr>
                                      <p:to>
                                        <a:schemeClr val="folHlink"/>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09990">
                                            <p:txEl>
                                              <p:pRg st="1" end="1"/>
                                            </p:txEl>
                                          </p:spTgt>
                                        </p:tgtEl>
                                        <p:attrNameLst>
                                          <p:attrName>style.visibility</p:attrName>
                                        </p:attrNameLst>
                                      </p:cBhvr>
                                      <p:to>
                                        <p:strVal val="visible"/>
                                      </p:to>
                                    </p:set>
                                    <p:animEffect transition="in" filter="wipe(left)">
                                      <p:cBhvr>
                                        <p:cTn id="33" dur="500"/>
                                        <p:tgtEl>
                                          <p:spTgt spid="809990">
                                            <p:txEl>
                                              <p:pRg st="1" end="1"/>
                                            </p:txEl>
                                          </p:spTgt>
                                        </p:tgtEl>
                                      </p:cBhvr>
                                    </p:animEffect>
                                  </p:childTnLst>
                                  <p:subTnLst>
                                    <p:animClr clrSpc="rgb" dir="cw">
                                      <p:cBhvr override="childStyle">
                                        <p:cTn dur="1" fill="hold" display="0" masterRel="nextClick" afterEffect="1"/>
                                        <p:tgtEl>
                                          <p:spTgt spid="809990">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build="p" autoUpdateAnimBg="0"/>
      <p:bldP spid="809989" grpId="0" build="p" autoUpdateAnimBg="0"/>
      <p:bldP spid="809990"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05890"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回归系数检验和推断</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a:xfrm>
            <a:off x="1828800" y="228600"/>
            <a:ext cx="7010400" cy="1066800"/>
          </a:xfrm>
        </p:spPr>
        <p:txBody>
          <a:bodyPr/>
          <a:lstStyle/>
          <a:p>
            <a:pPr>
              <a:defRPr/>
            </a:pPr>
            <a:r>
              <a:rPr lang="zh-CN" altLang="en-US" smtClean="0"/>
              <a:t>回归系数的检验</a:t>
            </a:r>
            <a:endParaRPr lang="zh-CN" altLang="en-US" sz="3600" smtClean="0">
              <a:solidFill>
                <a:schemeClr val="hlink"/>
              </a:solidFill>
            </a:endParaRPr>
          </a:p>
        </p:txBody>
      </p:sp>
      <p:sp>
        <p:nvSpPr>
          <p:cNvPr id="812035" name="Rectangle 3"/>
          <p:cNvSpPr>
            <a:spLocks noGrp="1" noChangeArrowheads="1"/>
          </p:cNvSpPr>
          <p:nvPr>
            <p:ph type="body" idx="1"/>
          </p:nvPr>
        </p:nvSpPr>
        <p:spPr>
          <a:xfrm>
            <a:off x="457200" y="1628775"/>
            <a:ext cx="8382000" cy="4467225"/>
          </a:xfrm>
        </p:spPr>
        <p:txBody>
          <a:bodyPr/>
          <a:lstStyle/>
          <a:p>
            <a:pPr marL="609600" indent="-609600" algn="just">
              <a:lnSpc>
                <a:spcPct val="90000"/>
              </a:lnSpc>
              <a:spcBef>
                <a:spcPct val="30000"/>
              </a:spcBef>
              <a:buFontTx/>
              <a:buAutoNum type="arabicPeriod"/>
              <a:defRPr/>
            </a:pPr>
            <a:r>
              <a:rPr lang="zh-CN" altLang="en-US" smtClean="0"/>
              <a:t>线性关系检验通过后，对各个回归系数有选择地进行一次或多次检验</a:t>
            </a:r>
          </a:p>
          <a:p>
            <a:pPr marL="609600" indent="-609600" algn="just">
              <a:lnSpc>
                <a:spcPct val="90000"/>
              </a:lnSpc>
              <a:spcBef>
                <a:spcPct val="30000"/>
              </a:spcBef>
              <a:buFontTx/>
              <a:buAutoNum type="arabicPeriod"/>
              <a:defRPr/>
            </a:pPr>
            <a:r>
              <a:rPr lang="zh-CN" altLang="en-US" smtClean="0"/>
              <a:t>究竟要对哪几个回归系数进行检验，通常需要在建立模型之前作出决定</a:t>
            </a:r>
          </a:p>
          <a:p>
            <a:pPr marL="609600" indent="-609600" algn="just">
              <a:lnSpc>
                <a:spcPct val="90000"/>
              </a:lnSpc>
              <a:spcBef>
                <a:spcPct val="30000"/>
              </a:spcBef>
              <a:buFontTx/>
              <a:buAutoNum type="arabicPeriod"/>
              <a:defRPr/>
            </a:pPr>
            <a:r>
              <a:rPr lang="zh-CN" altLang="en-US" smtClean="0"/>
              <a:t>对回归系数检验的个数进行限制，以避免犯过多的第</a:t>
            </a:r>
            <a:r>
              <a:rPr lang="en-US" altLang="zh-CN" smtClean="0"/>
              <a:t>Ⅰ</a:t>
            </a:r>
            <a:r>
              <a:rPr lang="zh-CN" altLang="en-US" smtClean="0"/>
              <a:t>类错误</a:t>
            </a:r>
            <a:r>
              <a:rPr lang="en-US" altLang="zh-CN" smtClean="0"/>
              <a:t>(</a:t>
            </a:r>
            <a:r>
              <a:rPr lang="zh-CN" altLang="en-US" smtClean="0"/>
              <a:t>弃真错误</a:t>
            </a:r>
            <a:r>
              <a:rPr lang="en-US" altLang="zh-CN" smtClean="0"/>
              <a:t>) </a:t>
            </a:r>
          </a:p>
          <a:p>
            <a:pPr marL="609600" indent="-609600" algn="just">
              <a:lnSpc>
                <a:spcPct val="90000"/>
              </a:lnSpc>
              <a:spcBef>
                <a:spcPct val="30000"/>
              </a:spcBef>
              <a:buFontTx/>
              <a:buAutoNum type="arabicPeriod"/>
              <a:defRPr/>
            </a:pPr>
            <a:r>
              <a:rPr lang="zh-CN" altLang="en-US" smtClean="0"/>
              <a:t>对每一个自变量都要单独进行检验</a:t>
            </a:r>
          </a:p>
          <a:p>
            <a:pPr marL="609600" indent="-609600">
              <a:lnSpc>
                <a:spcPct val="90000"/>
              </a:lnSpc>
              <a:spcBef>
                <a:spcPct val="30000"/>
              </a:spcBef>
              <a:buFontTx/>
              <a:buAutoNum type="arabicPeriod"/>
              <a:defRPr/>
            </a:pPr>
            <a:r>
              <a:rPr lang="zh-CN" altLang="en-US" smtClean="0"/>
              <a:t>应用 </a:t>
            </a:r>
            <a:r>
              <a:rPr lang="en-US" altLang="zh-CN" i="1" smtClean="0"/>
              <a:t>t </a:t>
            </a:r>
            <a:r>
              <a:rPr lang="zh-CN" altLang="en-US" smtClean="0"/>
              <a:t>检验统计量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2035">
                                            <p:txEl>
                                              <p:pRg st="0" end="0"/>
                                            </p:txEl>
                                          </p:spTgt>
                                        </p:tgtEl>
                                        <p:attrNameLst>
                                          <p:attrName>style.visibility</p:attrName>
                                        </p:attrNameLst>
                                      </p:cBhvr>
                                      <p:to>
                                        <p:strVal val="visible"/>
                                      </p:to>
                                    </p:set>
                                    <p:animEffect transition="in" filter="wipe(left)">
                                      <p:cBhvr>
                                        <p:cTn id="7" dur="500"/>
                                        <p:tgtEl>
                                          <p:spTgt spid="812035">
                                            <p:txEl>
                                              <p:pRg st="0" end="0"/>
                                            </p:txEl>
                                          </p:spTgt>
                                        </p:tgtEl>
                                      </p:cBhvr>
                                    </p:animEffect>
                                  </p:childTnLst>
                                  <p:subTnLst>
                                    <p:animClr clrSpc="rgb" dir="cw">
                                      <p:cBhvr override="childStyle">
                                        <p:cTn dur="1" fill="hold" display="0" masterRel="nextClick" afterEffect="1"/>
                                        <p:tgtEl>
                                          <p:spTgt spid="81203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2035">
                                            <p:txEl>
                                              <p:pRg st="1" end="1"/>
                                            </p:txEl>
                                          </p:spTgt>
                                        </p:tgtEl>
                                        <p:attrNameLst>
                                          <p:attrName>style.visibility</p:attrName>
                                        </p:attrNameLst>
                                      </p:cBhvr>
                                      <p:to>
                                        <p:strVal val="visible"/>
                                      </p:to>
                                    </p:set>
                                    <p:animEffect transition="in" filter="wipe(left)">
                                      <p:cBhvr>
                                        <p:cTn id="12" dur="500"/>
                                        <p:tgtEl>
                                          <p:spTgt spid="812035">
                                            <p:txEl>
                                              <p:pRg st="1" end="1"/>
                                            </p:txEl>
                                          </p:spTgt>
                                        </p:tgtEl>
                                      </p:cBhvr>
                                    </p:animEffect>
                                  </p:childTnLst>
                                  <p:subTnLst>
                                    <p:animClr clrSpc="rgb" dir="cw">
                                      <p:cBhvr override="childStyle">
                                        <p:cTn dur="1" fill="hold" display="0" masterRel="nextClick" afterEffect="1"/>
                                        <p:tgtEl>
                                          <p:spTgt spid="81203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2035">
                                            <p:txEl>
                                              <p:pRg st="2" end="2"/>
                                            </p:txEl>
                                          </p:spTgt>
                                        </p:tgtEl>
                                        <p:attrNameLst>
                                          <p:attrName>style.visibility</p:attrName>
                                        </p:attrNameLst>
                                      </p:cBhvr>
                                      <p:to>
                                        <p:strVal val="visible"/>
                                      </p:to>
                                    </p:set>
                                    <p:animEffect transition="in" filter="wipe(left)">
                                      <p:cBhvr>
                                        <p:cTn id="17" dur="500"/>
                                        <p:tgtEl>
                                          <p:spTgt spid="812035">
                                            <p:txEl>
                                              <p:pRg st="2" end="2"/>
                                            </p:txEl>
                                          </p:spTgt>
                                        </p:tgtEl>
                                      </p:cBhvr>
                                    </p:animEffect>
                                  </p:childTnLst>
                                  <p:subTnLst>
                                    <p:animClr clrSpc="rgb" dir="cw">
                                      <p:cBhvr override="childStyle">
                                        <p:cTn dur="1" fill="hold" display="0" masterRel="nextClick" afterEffect="1"/>
                                        <p:tgtEl>
                                          <p:spTgt spid="81203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2035">
                                            <p:txEl>
                                              <p:pRg st="3" end="3"/>
                                            </p:txEl>
                                          </p:spTgt>
                                        </p:tgtEl>
                                        <p:attrNameLst>
                                          <p:attrName>style.visibility</p:attrName>
                                        </p:attrNameLst>
                                      </p:cBhvr>
                                      <p:to>
                                        <p:strVal val="visible"/>
                                      </p:to>
                                    </p:set>
                                    <p:animEffect transition="in" filter="wipe(left)">
                                      <p:cBhvr>
                                        <p:cTn id="22" dur="500"/>
                                        <p:tgtEl>
                                          <p:spTgt spid="812035">
                                            <p:txEl>
                                              <p:pRg st="3" end="3"/>
                                            </p:txEl>
                                          </p:spTgt>
                                        </p:tgtEl>
                                      </p:cBhvr>
                                    </p:animEffect>
                                  </p:childTnLst>
                                  <p:subTnLst>
                                    <p:animClr clrSpc="rgb" dir="cw">
                                      <p:cBhvr override="childStyle">
                                        <p:cTn dur="1" fill="hold" display="0" masterRel="nextClick" afterEffect="1"/>
                                        <p:tgtEl>
                                          <p:spTgt spid="81203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2035">
                                            <p:txEl>
                                              <p:pRg st="4" end="4"/>
                                            </p:txEl>
                                          </p:spTgt>
                                        </p:tgtEl>
                                        <p:attrNameLst>
                                          <p:attrName>style.visibility</p:attrName>
                                        </p:attrNameLst>
                                      </p:cBhvr>
                                      <p:to>
                                        <p:strVal val="visible"/>
                                      </p:to>
                                    </p:set>
                                    <p:animEffect transition="in" filter="wipe(left)">
                                      <p:cBhvr>
                                        <p:cTn id="27" dur="500"/>
                                        <p:tgtEl>
                                          <p:spTgt spid="812035">
                                            <p:txEl>
                                              <p:pRg st="4" end="4"/>
                                            </p:txEl>
                                          </p:spTgt>
                                        </p:tgtEl>
                                      </p:cBhvr>
                                    </p:animEffect>
                                  </p:childTnLst>
                                  <p:subTnLst>
                                    <p:animClr clrSpc="rgb" dir="cw">
                                      <p:cBhvr override="childStyle">
                                        <p:cTn dur="1" fill="hold" display="0" masterRel="nextClick" afterEffect="1"/>
                                        <p:tgtEl>
                                          <p:spTgt spid="81203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5"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a:xfrm>
            <a:off x="1828800" y="228600"/>
            <a:ext cx="7010400" cy="1066800"/>
          </a:xfrm>
        </p:spPr>
        <p:txBody>
          <a:bodyPr/>
          <a:lstStyle/>
          <a:p>
            <a:pPr>
              <a:defRPr/>
            </a:pPr>
            <a:r>
              <a:rPr lang="zh-CN" altLang="en-US" smtClean="0"/>
              <a:t>回归系数的检验</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步骤</a:t>
            </a:r>
            <a:r>
              <a:rPr lang="en-US" altLang="zh-CN" sz="3600" smtClean="0">
                <a:solidFill>
                  <a:schemeClr val="hlink"/>
                </a:solidFill>
                <a:latin typeface="Arial" panose="020B0604020202020204" pitchFamily="34" charset="0"/>
              </a:rPr>
              <a:t>)</a:t>
            </a:r>
          </a:p>
        </p:txBody>
      </p:sp>
      <p:sp>
        <p:nvSpPr>
          <p:cNvPr id="814083" name="Rectangle 3"/>
          <p:cNvSpPr>
            <a:spLocks noGrp="1" noChangeArrowheads="1"/>
          </p:cNvSpPr>
          <p:nvPr>
            <p:ph type="body" idx="1"/>
          </p:nvPr>
        </p:nvSpPr>
        <p:spPr>
          <a:xfrm>
            <a:off x="457200" y="1628775"/>
            <a:ext cx="8382000" cy="2133600"/>
          </a:xfrm>
        </p:spPr>
        <p:txBody>
          <a:bodyPr/>
          <a:lstStyle/>
          <a:p>
            <a:pPr marL="609600" indent="-609600">
              <a:buFontTx/>
              <a:buAutoNum type="arabicPeriod"/>
              <a:defRPr/>
            </a:pPr>
            <a:r>
              <a:rPr lang="zh-CN" altLang="en-US" sz="3000" smtClean="0"/>
              <a:t>提出假设</a:t>
            </a:r>
          </a:p>
          <a:p>
            <a:pPr marL="1219200" lvl="1" indent="-533400">
              <a:defRPr/>
            </a:pPr>
            <a:r>
              <a:rPr lang="en-US" altLang="zh-CN" sz="2600" i="1" smtClean="0">
                <a:latin typeface="Times New Roman" panose="02020603050405020304" pitchFamily="18" charset="0"/>
              </a:rPr>
              <a:t>H</a:t>
            </a:r>
            <a:r>
              <a:rPr lang="en-US" altLang="zh-CN" sz="2600" baseline="-25000" smtClean="0"/>
              <a:t>0</a:t>
            </a:r>
            <a:r>
              <a:rPr lang="zh-CN" altLang="en-US" sz="2600" smtClean="0"/>
              <a:t>： </a:t>
            </a:r>
            <a:r>
              <a:rPr lang="en-US" altLang="zh-CN" sz="2600" i="1" smtClean="0">
                <a:latin typeface="Symbol" panose="05050102010706020507" pitchFamily="18" charset="2"/>
              </a:rPr>
              <a:t>b</a:t>
            </a:r>
            <a:r>
              <a:rPr lang="en-US" altLang="zh-CN" sz="2600" baseline="-25000" smtClean="0"/>
              <a:t>i </a:t>
            </a:r>
            <a:r>
              <a:rPr lang="en-US" altLang="zh-CN" sz="2600" smtClean="0"/>
              <a:t>= 0  (</a:t>
            </a:r>
            <a:r>
              <a:rPr lang="zh-CN" altLang="en-US" sz="2600" smtClean="0"/>
              <a:t>自变量 </a:t>
            </a:r>
            <a:r>
              <a:rPr lang="en-US" altLang="zh-CN" sz="2600" i="1" smtClean="0">
                <a:latin typeface="Times New Roman" panose="02020603050405020304" pitchFamily="18" charset="0"/>
              </a:rPr>
              <a:t>x</a:t>
            </a:r>
            <a:r>
              <a:rPr lang="en-US" altLang="zh-CN" sz="2600" i="1" baseline="-25000" smtClean="0">
                <a:latin typeface="Times New Roman" panose="02020603050405020304" pitchFamily="18" charset="0"/>
              </a:rPr>
              <a:t>i</a:t>
            </a:r>
            <a:r>
              <a:rPr lang="en-US" altLang="zh-CN" sz="2600" baseline="-25000" smtClean="0">
                <a:latin typeface="Times New Roman" panose="02020603050405020304" pitchFamily="18" charset="0"/>
              </a:rPr>
              <a:t> </a:t>
            </a:r>
            <a:r>
              <a:rPr lang="zh-CN" altLang="en-US" sz="2600" smtClean="0">
                <a:latin typeface="Times New Roman" panose="02020603050405020304" pitchFamily="18" charset="0"/>
              </a:rPr>
              <a:t>与</a:t>
            </a:r>
            <a:r>
              <a:rPr lang="zh-CN" altLang="en-US" sz="2600" baseline="-25000" smtClean="0">
                <a:latin typeface="Times New Roman" panose="02020603050405020304" pitchFamily="18" charset="0"/>
              </a:rPr>
              <a:t> </a:t>
            </a:r>
            <a:r>
              <a:rPr lang="zh-CN" altLang="en-US" sz="2600" smtClean="0">
                <a:latin typeface="Times New Roman" panose="02020603050405020304" pitchFamily="18" charset="0"/>
              </a:rPr>
              <a:t>因变量 </a:t>
            </a:r>
            <a:r>
              <a:rPr lang="en-US" altLang="zh-CN" sz="2600" i="1" smtClean="0">
                <a:latin typeface="Times New Roman" panose="02020603050405020304" pitchFamily="18" charset="0"/>
              </a:rPr>
              <a:t>y </a:t>
            </a:r>
            <a:r>
              <a:rPr lang="zh-CN" altLang="en-US" sz="2600" smtClean="0"/>
              <a:t>没有线性关系</a:t>
            </a:r>
            <a:r>
              <a:rPr lang="en-US" altLang="zh-CN" sz="2600" smtClean="0"/>
              <a:t>) </a:t>
            </a:r>
          </a:p>
          <a:p>
            <a:pPr marL="1219200" lvl="1" indent="-533400">
              <a:defRPr/>
            </a:pPr>
            <a:r>
              <a:rPr lang="en-US" altLang="zh-CN" sz="2600" i="1" smtClean="0">
                <a:latin typeface="Times New Roman" panose="02020603050405020304" pitchFamily="18" charset="0"/>
              </a:rPr>
              <a:t>H</a:t>
            </a:r>
            <a:r>
              <a:rPr lang="en-US" altLang="zh-CN" sz="2600" baseline="-25000" smtClean="0"/>
              <a:t>1</a:t>
            </a:r>
            <a:r>
              <a:rPr lang="zh-CN" altLang="en-US" sz="2600" smtClean="0"/>
              <a:t>： </a:t>
            </a:r>
            <a:r>
              <a:rPr lang="en-US" altLang="zh-CN" sz="2600" i="1" smtClean="0">
                <a:latin typeface="Symbol" panose="05050102010706020507" pitchFamily="18" charset="2"/>
              </a:rPr>
              <a:t>b</a:t>
            </a:r>
            <a:r>
              <a:rPr lang="en-US" altLang="zh-CN" sz="2600" baseline="-25000" smtClean="0"/>
              <a:t>i</a:t>
            </a:r>
            <a:r>
              <a:rPr lang="en-US" altLang="zh-CN" sz="2600" smtClean="0"/>
              <a:t> </a:t>
            </a:r>
            <a:r>
              <a:rPr lang="en-US" altLang="zh-CN" sz="2600" smtClean="0">
                <a:latin typeface="Symbol" panose="05050102010706020507" pitchFamily="18" charset="2"/>
                <a:sym typeface="Symbol" panose="05050102010706020507" pitchFamily="18" charset="2"/>
              </a:rPr>
              <a:t> </a:t>
            </a:r>
            <a:r>
              <a:rPr lang="en-US" altLang="zh-CN" sz="2600" smtClean="0"/>
              <a:t>0  (</a:t>
            </a:r>
            <a:r>
              <a:rPr lang="zh-CN" altLang="en-US" sz="2600" smtClean="0"/>
              <a:t>自变量 </a:t>
            </a:r>
            <a:r>
              <a:rPr lang="en-US" altLang="zh-CN" sz="2600" i="1" smtClean="0">
                <a:latin typeface="Times New Roman" panose="02020603050405020304" pitchFamily="18" charset="0"/>
              </a:rPr>
              <a:t>x</a:t>
            </a:r>
            <a:r>
              <a:rPr lang="en-US" altLang="zh-CN" sz="2600" i="1" baseline="-25000" smtClean="0">
                <a:latin typeface="Times New Roman" panose="02020603050405020304" pitchFamily="18" charset="0"/>
              </a:rPr>
              <a:t>i</a:t>
            </a:r>
            <a:r>
              <a:rPr lang="en-US" altLang="zh-CN" sz="2600" baseline="-25000" smtClean="0">
                <a:latin typeface="Times New Roman" panose="02020603050405020304" pitchFamily="18" charset="0"/>
              </a:rPr>
              <a:t> </a:t>
            </a:r>
            <a:r>
              <a:rPr lang="zh-CN" altLang="en-US" sz="2600" smtClean="0">
                <a:latin typeface="Times New Roman" panose="02020603050405020304" pitchFamily="18" charset="0"/>
              </a:rPr>
              <a:t>与</a:t>
            </a:r>
            <a:r>
              <a:rPr lang="zh-CN" altLang="en-US" sz="2600" baseline="-25000" smtClean="0">
                <a:latin typeface="Times New Roman" panose="02020603050405020304" pitchFamily="18" charset="0"/>
              </a:rPr>
              <a:t> </a:t>
            </a:r>
            <a:r>
              <a:rPr lang="zh-CN" altLang="en-US" sz="2600" smtClean="0">
                <a:latin typeface="Times New Roman" panose="02020603050405020304" pitchFamily="18" charset="0"/>
              </a:rPr>
              <a:t>因变量 </a:t>
            </a:r>
            <a:r>
              <a:rPr lang="en-US" altLang="zh-CN" sz="2600" i="1" smtClean="0">
                <a:latin typeface="Times New Roman" panose="02020603050405020304" pitchFamily="18" charset="0"/>
              </a:rPr>
              <a:t>y</a:t>
            </a:r>
            <a:r>
              <a:rPr lang="zh-CN" altLang="en-US" sz="2600" smtClean="0"/>
              <a:t>有线性关系</a:t>
            </a:r>
            <a:r>
              <a:rPr lang="en-US" altLang="zh-CN" sz="2600" smtClean="0"/>
              <a:t>) </a:t>
            </a:r>
          </a:p>
          <a:p>
            <a:pPr marL="609600" indent="-609600">
              <a:buFontTx/>
              <a:buAutoNum type="arabicPeriod"/>
              <a:defRPr/>
            </a:pPr>
            <a:r>
              <a:rPr lang="zh-CN" altLang="en-US" sz="3000" smtClean="0"/>
              <a:t>计算检验的统计量 </a:t>
            </a:r>
            <a:r>
              <a:rPr lang="en-US" altLang="zh-CN" sz="3000" i="1" smtClean="0"/>
              <a:t>t</a:t>
            </a:r>
          </a:p>
        </p:txBody>
      </p:sp>
      <p:sp>
        <p:nvSpPr>
          <p:cNvPr id="814084" name="Rectangle 4"/>
          <p:cNvSpPr>
            <a:spLocks noChangeArrowheads="1"/>
          </p:cNvSpPr>
          <p:nvPr/>
        </p:nvSpPr>
        <p:spPr bwMode="auto">
          <a:xfrm>
            <a:off x="457200" y="5105400"/>
            <a:ext cx="784860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buFontTx/>
              <a:buAutoNum type="arabicPeriod" startAt="3"/>
              <a:defRPr/>
            </a:pPr>
            <a:r>
              <a:rPr lang="en-US" altLang="zh-CN" sz="3000" smtClean="0">
                <a:solidFill>
                  <a:srgbClr val="F0F0F0"/>
                </a:solidFill>
                <a:effectLst>
                  <a:outerShdw blurRad="38100" dist="38100" dir="2700000" algn="tl">
                    <a:srgbClr val="000000"/>
                  </a:outerShdw>
                </a:effectLst>
                <a:latin typeface="Arial" panose="020B0604020202020204" pitchFamily="34" charset="0"/>
              </a:rPr>
              <a:t> </a:t>
            </a:r>
            <a:r>
              <a:rPr lang="zh-CN" altLang="en-US" sz="3000" smtClean="0">
                <a:solidFill>
                  <a:srgbClr val="F0F0F0"/>
                </a:solidFill>
                <a:effectLst>
                  <a:outerShdw blurRad="38100" dist="38100" dir="2700000" algn="tl">
                    <a:srgbClr val="000000"/>
                  </a:outerShdw>
                </a:effectLst>
                <a:latin typeface="Arial" panose="020B0604020202020204" pitchFamily="34" charset="0"/>
              </a:rPr>
              <a:t>确定显著性水平</a:t>
            </a:r>
            <a:r>
              <a:rPr lang="zh-CN" altLang="en-US" sz="300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3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，并进行决策</a:t>
            </a:r>
          </a:p>
          <a:p>
            <a:pPr lvl="1">
              <a:lnSpc>
                <a:spcPct val="90000"/>
              </a:lnSpc>
              <a:spcBef>
                <a:spcPct val="30000"/>
              </a:spcBef>
              <a:buClr>
                <a:schemeClr val="hlink"/>
              </a:buClr>
              <a:buSzPct val="135000"/>
              <a:buFont typeface="Wingdings" panose="05000000000000000000" pitchFamily="2" charset="2"/>
              <a:buChar char="§"/>
              <a:defRPr/>
            </a:pPr>
            <a:r>
              <a:rPr lang="zh-CN" altLang="en-US"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t</a:t>
            </a:r>
            <a:r>
              <a:rPr lang="en-US" altLang="zh-CN"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&gt;</a:t>
            </a:r>
            <a:r>
              <a:rPr lang="en-US" altLang="zh-CN" sz="260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t</a:t>
            </a:r>
            <a:r>
              <a:rPr lang="en-US" altLang="zh-CN" sz="2600" i="1"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，拒绝</a:t>
            </a:r>
            <a:r>
              <a:rPr lang="en-US" altLang="zh-CN" sz="2600" i="1" smtClean="0">
                <a:solidFill>
                  <a:srgbClr val="F0F0F0"/>
                </a:solidFill>
                <a:effectLst>
                  <a:outerShdw blurRad="38100" dist="38100" dir="2700000" algn="tl">
                    <a:srgbClr val="000000"/>
                  </a:outerShdw>
                </a:effectLst>
                <a:sym typeface="Symbol" panose="05050102010706020507" pitchFamily="18" charset="2"/>
              </a:rPr>
              <a:t>H</a:t>
            </a:r>
            <a:r>
              <a:rPr lang="en-US" altLang="zh-CN" sz="2600"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0</a:t>
            </a:r>
            <a:r>
              <a:rPr lang="zh-CN" altLang="en-US"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t</a:t>
            </a:r>
            <a:r>
              <a:rPr lang="en-US" altLang="zh-CN"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&lt;</a:t>
            </a:r>
            <a:r>
              <a:rPr lang="en-US" altLang="zh-CN" sz="260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t</a:t>
            </a:r>
            <a:r>
              <a:rPr lang="en-US" altLang="zh-CN" sz="2600" i="1"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，不拒绝</a:t>
            </a:r>
            <a:r>
              <a:rPr lang="en-US" altLang="zh-CN" sz="2600" i="1" smtClean="0">
                <a:solidFill>
                  <a:srgbClr val="F0F0F0"/>
                </a:solidFill>
                <a:effectLst>
                  <a:outerShdw blurRad="38100" dist="38100" dir="2700000" algn="tl">
                    <a:srgbClr val="000000"/>
                  </a:outerShdw>
                </a:effectLst>
                <a:sym typeface="Symbol" panose="05050102010706020507" pitchFamily="18" charset="2"/>
              </a:rPr>
              <a:t>H</a:t>
            </a:r>
            <a:r>
              <a:rPr lang="en-US" altLang="zh-CN" sz="2600"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0</a:t>
            </a:r>
          </a:p>
        </p:txBody>
      </p:sp>
      <p:graphicFrame>
        <p:nvGraphicFramePr>
          <p:cNvPr id="814085" name="Object 5">
            <a:hlinkClick r:id="" action="ppaction://ole?verb=0"/>
          </p:cNvPr>
          <p:cNvGraphicFramePr>
            <a:graphicFrameLocks/>
          </p:cNvGraphicFramePr>
          <p:nvPr/>
        </p:nvGraphicFramePr>
        <p:xfrm>
          <a:off x="1539875" y="3810000"/>
          <a:ext cx="3395663" cy="1295400"/>
        </p:xfrm>
        <a:graphic>
          <a:graphicData uri="http://schemas.openxmlformats.org/presentationml/2006/ole">
            <mc:AlternateContent xmlns:mc="http://schemas.openxmlformats.org/markup-compatibility/2006">
              <mc:Choice xmlns:v="urn:schemas-microsoft-com:vml" Requires="v">
                <p:oleObj spid="_x0000_s54278" name="公式" r:id="rId4" imgW="1287684" imgH="502815" progId="Equation.3">
                  <p:embed/>
                </p:oleObj>
              </mc:Choice>
              <mc:Fallback>
                <p:oleObj name="公式" r:id="rId4" imgW="1287684" imgH="502815" progId="Equation.3">
                  <p:embed/>
                  <p:pic>
                    <p:nvPicPr>
                      <p:cNvPr id="0" name="Object 5"/>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539875" y="3810000"/>
                        <a:ext cx="3395663"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4083">
                                            <p:txEl>
                                              <p:pRg st="0" end="0"/>
                                            </p:txEl>
                                          </p:spTgt>
                                        </p:tgtEl>
                                        <p:attrNameLst>
                                          <p:attrName>style.visibility</p:attrName>
                                        </p:attrNameLst>
                                      </p:cBhvr>
                                      <p:to>
                                        <p:strVal val="visible"/>
                                      </p:to>
                                    </p:set>
                                    <p:animEffect transition="in" filter="wipe(left)">
                                      <p:cBhvr>
                                        <p:cTn id="7" dur="500"/>
                                        <p:tgtEl>
                                          <p:spTgt spid="814083">
                                            <p:txEl>
                                              <p:pRg st="0" end="0"/>
                                            </p:txEl>
                                          </p:spTgt>
                                        </p:tgtEl>
                                      </p:cBhvr>
                                    </p:animEffect>
                                  </p:childTnLst>
                                  <p:subTnLst>
                                    <p:animClr clrSpc="rgb" dir="cw">
                                      <p:cBhvr override="childStyle">
                                        <p:cTn dur="1" fill="hold" display="0" masterRel="nextClick" afterEffect="1"/>
                                        <p:tgtEl>
                                          <p:spTgt spid="81408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14083">
                                            <p:txEl>
                                              <p:pRg st="1" end="1"/>
                                            </p:txEl>
                                          </p:spTgt>
                                        </p:tgtEl>
                                        <p:attrNameLst>
                                          <p:attrName>style.visibility</p:attrName>
                                        </p:attrNameLst>
                                      </p:cBhvr>
                                      <p:to>
                                        <p:strVal val="visible"/>
                                      </p:to>
                                    </p:set>
                                    <p:animEffect transition="in" filter="wipe(left)">
                                      <p:cBhvr>
                                        <p:cTn id="10" dur="500"/>
                                        <p:tgtEl>
                                          <p:spTgt spid="814083">
                                            <p:txEl>
                                              <p:pRg st="1" end="1"/>
                                            </p:txEl>
                                          </p:spTgt>
                                        </p:tgtEl>
                                      </p:cBhvr>
                                    </p:animEffect>
                                  </p:childTnLst>
                                  <p:subTnLst>
                                    <p:animClr clrSpc="rgb" dir="cw">
                                      <p:cBhvr override="childStyle">
                                        <p:cTn dur="1" fill="hold" display="0" masterRel="nextClick" afterEffect="1"/>
                                        <p:tgtEl>
                                          <p:spTgt spid="81408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14083">
                                            <p:txEl>
                                              <p:pRg st="2" end="2"/>
                                            </p:txEl>
                                          </p:spTgt>
                                        </p:tgtEl>
                                        <p:attrNameLst>
                                          <p:attrName>style.visibility</p:attrName>
                                        </p:attrNameLst>
                                      </p:cBhvr>
                                      <p:to>
                                        <p:strVal val="visible"/>
                                      </p:to>
                                    </p:set>
                                    <p:animEffect transition="in" filter="wipe(left)">
                                      <p:cBhvr>
                                        <p:cTn id="13" dur="500"/>
                                        <p:tgtEl>
                                          <p:spTgt spid="814083">
                                            <p:txEl>
                                              <p:pRg st="2" end="2"/>
                                            </p:txEl>
                                          </p:spTgt>
                                        </p:tgtEl>
                                      </p:cBhvr>
                                    </p:animEffect>
                                  </p:childTnLst>
                                  <p:subTnLst>
                                    <p:animClr clrSpc="rgb" dir="cw">
                                      <p:cBhvr override="childStyle">
                                        <p:cTn dur="1" fill="hold" display="0" masterRel="nextClick" afterEffect="1"/>
                                        <p:tgtEl>
                                          <p:spTgt spid="81408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14083">
                                            <p:txEl>
                                              <p:pRg st="3" end="3"/>
                                            </p:txEl>
                                          </p:spTgt>
                                        </p:tgtEl>
                                        <p:attrNameLst>
                                          <p:attrName>style.visibility</p:attrName>
                                        </p:attrNameLst>
                                      </p:cBhvr>
                                      <p:to>
                                        <p:strVal val="visible"/>
                                      </p:to>
                                    </p:set>
                                    <p:animEffect transition="in" filter="wipe(left)">
                                      <p:cBhvr>
                                        <p:cTn id="18" dur="500"/>
                                        <p:tgtEl>
                                          <p:spTgt spid="814083">
                                            <p:txEl>
                                              <p:pRg st="3" end="3"/>
                                            </p:txEl>
                                          </p:spTgt>
                                        </p:tgtEl>
                                      </p:cBhvr>
                                    </p:animEffect>
                                  </p:childTnLst>
                                  <p:subTnLst>
                                    <p:animClr clrSpc="rgb" dir="cw">
                                      <p:cBhvr override="childStyle">
                                        <p:cTn dur="1" fill="hold" display="0" masterRel="nextClick" afterEffect="1"/>
                                        <p:tgtEl>
                                          <p:spTgt spid="81408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14085"/>
                                        </p:tgtEl>
                                        <p:attrNameLst>
                                          <p:attrName>style.visibility</p:attrName>
                                        </p:attrNameLst>
                                      </p:cBhvr>
                                      <p:to>
                                        <p:strVal val="visible"/>
                                      </p:to>
                                    </p:set>
                                    <p:animEffect transition="in" filter="wipe(left)">
                                      <p:cBhvr>
                                        <p:cTn id="23" dur="500"/>
                                        <p:tgtEl>
                                          <p:spTgt spid="81408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14084">
                                            <p:txEl>
                                              <p:pRg st="0" end="0"/>
                                            </p:txEl>
                                          </p:spTgt>
                                        </p:tgtEl>
                                        <p:attrNameLst>
                                          <p:attrName>style.visibility</p:attrName>
                                        </p:attrNameLst>
                                      </p:cBhvr>
                                      <p:to>
                                        <p:strVal val="visible"/>
                                      </p:to>
                                    </p:set>
                                    <p:animEffect transition="in" filter="wipe(left)">
                                      <p:cBhvr>
                                        <p:cTn id="28" dur="500"/>
                                        <p:tgtEl>
                                          <p:spTgt spid="814084">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14084">
                                            <p:txEl>
                                              <p:pRg st="1" end="1"/>
                                            </p:txEl>
                                          </p:spTgt>
                                        </p:tgtEl>
                                        <p:attrNameLst>
                                          <p:attrName>style.visibility</p:attrName>
                                        </p:attrNameLst>
                                      </p:cBhvr>
                                      <p:to>
                                        <p:strVal val="visible"/>
                                      </p:to>
                                    </p:set>
                                    <p:animEffect transition="in" filter="wipe(left)">
                                      <p:cBhvr>
                                        <p:cTn id="31" dur="500"/>
                                        <p:tgtEl>
                                          <p:spTgt spid="8140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build="p" autoUpdateAnimBg="0"/>
      <p:bldP spid="814084"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1828800" y="228600"/>
            <a:ext cx="7010400" cy="1066800"/>
          </a:xfrm>
        </p:spPr>
        <p:txBody>
          <a:bodyPr/>
          <a:lstStyle/>
          <a:p>
            <a:pPr>
              <a:defRPr/>
            </a:pPr>
            <a:r>
              <a:rPr lang="zh-CN" altLang="en-US" smtClean="0"/>
              <a:t>回归系数的推断</a:t>
            </a:r>
            <a:br>
              <a:rPr lang="zh-CN" altLang="en-US" smtClean="0"/>
            </a:br>
            <a:r>
              <a:rPr lang="zh-CN" altLang="en-US"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置信区间</a:t>
            </a:r>
            <a:r>
              <a:rPr lang="en-US" altLang="zh-CN" sz="3600" smtClean="0">
                <a:solidFill>
                  <a:schemeClr val="hlink"/>
                </a:solidFill>
                <a:latin typeface="Arial" panose="020B0604020202020204" pitchFamily="34" charset="0"/>
              </a:rPr>
              <a:t>)</a:t>
            </a:r>
          </a:p>
        </p:txBody>
      </p:sp>
      <p:sp>
        <p:nvSpPr>
          <p:cNvPr id="820227" name="Rectangle 3"/>
          <p:cNvSpPr>
            <a:spLocks noGrp="1" noChangeArrowheads="1"/>
          </p:cNvSpPr>
          <p:nvPr>
            <p:ph type="body" idx="1"/>
          </p:nvPr>
        </p:nvSpPr>
        <p:spPr>
          <a:xfrm>
            <a:off x="457200" y="1752600"/>
            <a:ext cx="8382000" cy="4343400"/>
          </a:xfrm>
        </p:spPr>
        <p:txBody>
          <a:bodyPr/>
          <a:lstStyle/>
          <a:p>
            <a:pPr marL="609600" indent="-609600" algn="just">
              <a:spcBef>
                <a:spcPct val="30000"/>
              </a:spcBef>
              <a:defRPr/>
            </a:pPr>
            <a:r>
              <a:rPr lang="en-US" altLang="zh-CN" smtClean="0">
                <a:solidFill>
                  <a:schemeClr val="accent2"/>
                </a:solidFill>
                <a:sym typeface="Wingdings 3" panose="05040102010807070707" pitchFamily="18" charset="2"/>
              </a:rPr>
              <a:t></a:t>
            </a:r>
            <a:r>
              <a:rPr lang="zh-CN" altLang="en-US" smtClean="0"/>
              <a:t>回归系数在</a:t>
            </a:r>
            <a:r>
              <a:rPr lang="en-US" altLang="zh-CN" smtClean="0"/>
              <a:t>(1-</a:t>
            </a:r>
            <a:r>
              <a:rPr lang="en-US" altLang="zh-CN" i="1" smtClean="0">
                <a:sym typeface="Symbol" panose="05050102010706020507" pitchFamily="18" charset="2"/>
              </a:rPr>
              <a:t></a:t>
            </a:r>
            <a:r>
              <a:rPr lang="en-US" altLang="zh-CN" smtClean="0">
                <a:sym typeface="Symbol" panose="05050102010706020507" pitchFamily="18" charset="2"/>
              </a:rPr>
              <a:t>)%</a:t>
            </a:r>
            <a:r>
              <a:rPr lang="zh-CN" altLang="en-US" smtClean="0"/>
              <a:t>置信水平下的置信区间为</a:t>
            </a:r>
          </a:p>
          <a:p>
            <a:pPr marL="609600" indent="-609600" algn="just">
              <a:spcBef>
                <a:spcPct val="30000"/>
              </a:spcBef>
              <a:defRPr/>
            </a:pPr>
            <a:endParaRPr lang="zh-CN" altLang="en-US" smtClean="0"/>
          </a:p>
          <a:p>
            <a:pPr marL="609600" indent="-609600" algn="just">
              <a:spcBef>
                <a:spcPct val="30000"/>
              </a:spcBef>
              <a:defRPr/>
            </a:pPr>
            <a:endParaRPr lang="zh-CN" altLang="en-US" smtClean="0"/>
          </a:p>
          <a:p>
            <a:pPr marL="609600" indent="-609600" algn="just">
              <a:spcBef>
                <a:spcPct val="30000"/>
              </a:spcBef>
              <a:defRPr/>
            </a:pPr>
            <a:r>
              <a:rPr lang="zh-CN" altLang="en-US" smtClean="0"/>
              <a:t>                  </a:t>
            </a:r>
          </a:p>
          <a:p>
            <a:pPr marL="609600" indent="-609600" algn="just">
              <a:spcBef>
                <a:spcPct val="30000"/>
              </a:spcBef>
              <a:defRPr/>
            </a:pPr>
            <a:r>
              <a:rPr lang="zh-CN" altLang="en-US" smtClean="0"/>
              <a:t>       </a:t>
            </a:r>
          </a:p>
          <a:p>
            <a:pPr marL="609600" indent="-609600" algn="just">
              <a:spcBef>
                <a:spcPct val="30000"/>
              </a:spcBef>
              <a:defRPr/>
            </a:pPr>
            <a:r>
              <a:rPr lang="zh-CN" altLang="en-US" smtClean="0"/>
              <a:t>            </a:t>
            </a:r>
            <a:endParaRPr lang="zh-CN" altLang="en-US" sz="2600" smtClean="0"/>
          </a:p>
        </p:txBody>
      </p:sp>
      <p:graphicFrame>
        <p:nvGraphicFramePr>
          <p:cNvPr id="56324" name="Object 4"/>
          <p:cNvGraphicFramePr>
            <a:graphicFrameLocks noChangeAspect="1"/>
          </p:cNvGraphicFramePr>
          <p:nvPr/>
        </p:nvGraphicFramePr>
        <p:xfrm>
          <a:off x="1943100" y="2590800"/>
          <a:ext cx="3962400" cy="979488"/>
        </p:xfrm>
        <a:graphic>
          <a:graphicData uri="http://schemas.openxmlformats.org/presentationml/2006/ole">
            <mc:AlternateContent xmlns:mc="http://schemas.openxmlformats.org/markup-compatibility/2006">
              <mc:Choice xmlns:v="urn:schemas-microsoft-com:vml" Requires="v">
                <p:oleObj spid="_x0000_s56328" name="公式" r:id="rId4" imgW="1303130" imgH="281845" progId="Equation.3">
                  <p:embed/>
                </p:oleObj>
              </mc:Choice>
              <mc:Fallback>
                <p:oleObj name="公式" r:id="rId4" imgW="1303130" imgH="28184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590800"/>
                        <a:ext cx="3962400" cy="9794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5" name="Object 6">
            <a:hlinkClick r:id="" action="ppaction://ole?verb=0"/>
          </p:cNvPr>
          <p:cNvGraphicFramePr>
            <a:graphicFrameLocks/>
          </p:cNvGraphicFramePr>
          <p:nvPr/>
        </p:nvGraphicFramePr>
        <p:xfrm>
          <a:off x="4114800" y="3981450"/>
          <a:ext cx="3552825" cy="1487488"/>
        </p:xfrm>
        <a:graphic>
          <a:graphicData uri="http://schemas.openxmlformats.org/presentationml/2006/ole">
            <mc:AlternateContent xmlns:mc="http://schemas.openxmlformats.org/markup-compatibility/2006">
              <mc:Choice xmlns:v="urn:schemas-microsoft-com:vml" Requires="v">
                <p:oleObj spid="_x0000_s56329" name="公式" r:id="rId6" imgW="1226909" imgH="510551" progId="Equation.3">
                  <p:embed/>
                </p:oleObj>
              </mc:Choice>
              <mc:Fallback>
                <p:oleObj name="公式" r:id="rId6" imgW="1226909" imgH="510551" progId="Equation.3">
                  <p:embed/>
                  <p:pic>
                    <p:nvPicPr>
                      <p:cNvPr id="0" name="Object 6"/>
                      <p:cNvPicPr>
                        <a:picLocks noChangeArrowheads="1"/>
                      </p:cNvPicPr>
                      <p:nvPr/>
                    </p:nvPicPr>
                    <p:blipFill>
                      <a:blip r:embed="rId7">
                        <a:lum contrast="-12000"/>
                        <a:extLst>
                          <a:ext uri="{28A0092B-C50C-407E-A947-70E740481C1C}">
                            <a14:useLocalDpi xmlns:a14="http://schemas.microsoft.com/office/drawing/2010/main" val="0"/>
                          </a:ext>
                        </a:extLst>
                      </a:blip>
                      <a:srcRect/>
                      <a:stretch>
                        <a:fillRect/>
                      </a:stretch>
                    </p:blipFill>
                    <p:spPr bwMode="auto">
                      <a:xfrm>
                        <a:off x="4114800" y="3981450"/>
                        <a:ext cx="3552825" cy="1487488"/>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20231" name="Rectangle 7"/>
          <p:cNvSpPr>
            <a:spLocks noChangeArrowheads="1"/>
          </p:cNvSpPr>
          <p:nvPr/>
        </p:nvSpPr>
        <p:spPr bwMode="auto">
          <a:xfrm>
            <a:off x="2057400" y="4267200"/>
            <a:ext cx="2133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30000"/>
              </a:spcBef>
              <a:defRPr/>
            </a:pPr>
            <a:r>
              <a:rPr lang="zh-CN" altLang="en-US" sz="2600">
                <a:solidFill>
                  <a:srgbClr val="FFFFB1"/>
                </a:solidFill>
                <a:effectLst>
                  <a:outerShdw blurRad="38100" dist="38100" dir="2700000" algn="tl">
                    <a:srgbClr val="000000"/>
                  </a:outerShdw>
                </a:effectLst>
                <a:ea typeface="宋体" panose="02010600030101010101" pitchFamily="2" charset="-122"/>
              </a:rPr>
              <a:t>回归系数的抽样标准差</a:t>
            </a:r>
          </a:p>
        </p:txBody>
      </p:sp>
      <p:sp>
        <p:nvSpPr>
          <p:cNvPr id="56327" name="Line 8"/>
          <p:cNvSpPr>
            <a:spLocks noChangeShapeType="1"/>
          </p:cNvSpPr>
          <p:nvPr/>
        </p:nvSpPr>
        <p:spPr bwMode="auto">
          <a:xfrm flipH="1">
            <a:off x="4495800" y="3505200"/>
            <a:ext cx="914400" cy="9906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0594" name="Rectangle 2"/>
          <p:cNvSpPr>
            <a:spLocks noChangeArrowheads="1"/>
          </p:cNvSpPr>
          <p:nvPr/>
        </p:nvSpPr>
        <p:spPr bwMode="auto">
          <a:xfrm>
            <a:off x="2057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mtClean="0">
                <a:latin typeface="Arial" panose="020B0604020202020204" pitchFamily="34" charset="0"/>
              </a:rPr>
              <a:t>12</a:t>
            </a:r>
            <a:r>
              <a:rPr lang="en-US" altLang="zh-CN" smtClean="0">
                <a:latin typeface="Arial" panose="020B0604020202020204" pitchFamily="34" charset="0"/>
                <a:cs typeface="Arial" panose="020B0604020202020204" pitchFamily="34" charset="0"/>
              </a:rPr>
              <a:t>.4</a:t>
            </a:r>
            <a:r>
              <a:rPr lang="en-US" altLang="zh-CN" smtClean="0">
                <a:latin typeface="Arial" panose="020B0604020202020204" pitchFamily="34" charset="0"/>
              </a:rPr>
              <a:t>   </a:t>
            </a:r>
            <a:r>
              <a:rPr lang="zh-CN" altLang="en-US" smtClean="0">
                <a:latin typeface="Arial" panose="020B0604020202020204" pitchFamily="34" charset="0"/>
              </a:rPr>
              <a:t>多重共线性</a:t>
            </a:r>
          </a:p>
        </p:txBody>
      </p:sp>
      <p:sp>
        <p:nvSpPr>
          <p:cNvPr id="75059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smtClean="0"/>
              <a:t>12.4.1  </a:t>
            </a:r>
            <a:r>
              <a:rPr lang="zh-CN" altLang="en-US" b="1" smtClean="0"/>
              <a:t>多重共线性及其所产生的问题</a:t>
            </a:r>
          </a:p>
          <a:p>
            <a:pPr>
              <a:defRPr/>
            </a:pPr>
            <a:r>
              <a:rPr lang="en-US" altLang="zh-CN" b="1" smtClean="0"/>
              <a:t>12.4.2  </a:t>
            </a:r>
            <a:r>
              <a:rPr lang="zh-CN" altLang="en-US" b="1" smtClean="0"/>
              <a:t>多重共线性的判别</a:t>
            </a:r>
          </a:p>
          <a:p>
            <a:pPr>
              <a:defRPr/>
            </a:pPr>
            <a:r>
              <a:rPr lang="en-US" altLang="zh-CN" b="1" smtClean="0"/>
              <a:t>12.4.3  </a:t>
            </a:r>
            <a:r>
              <a:rPr lang="zh-CN" altLang="en-US" b="1" smtClean="0"/>
              <a:t>多重共线性问题的处理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多重共线性及其产生的问题</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a:defRPr/>
            </a:pPr>
            <a:r>
              <a:rPr lang="zh-CN" altLang="en-US" smtClean="0"/>
              <a:t>学习目标</a:t>
            </a:r>
          </a:p>
        </p:txBody>
      </p:sp>
      <p:sp>
        <p:nvSpPr>
          <p:cNvPr id="263171" name="Rectangle 3"/>
          <p:cNvSpPr>
            <a:spLocks noGrp="1" noChangeArrowheads="1"/>
          </p:cNvSpPr>
          <p:nvPr>
            <p:ph type="body" idx="1"/>
          </p:nvPr>
        </p:nvSpPr>
        <p:spPr>
          <a:xfrm>
            <a:off x="609600" y="1752600"/>
            <a:ext cx="8153400" cy="4419600"/>
          </a:xfrm>
        </p:spPr>
        <p:txBody>
          <a:bodyPr/>
          <a:lstStyle/>
          <a:p>
            <a:pPr marL="609600" indent="-609600">
              <a:defRPr/>
            </a:pPr>
            <a:r>
              <a:rPr lang="en-US" altLang="zh-CN" b="1" smtClean="0"/>
              <a:t>1.	</a:t>
            </a:r>
            <a:r>
              <a:rPr lang="zh-CN" altLang="en-US" b="1" smtClean="0"/>
              <a:t>回归模型、回归方程、估计的回归方程</a:t>
            </a:r>
          </a:p>
          <a:p>
            <a:pPr marL="609600" indent="-609600">
              <a:spcBef>
                <a:spcPct val="24000"/>
              </a:spcBef>
              <a:defRPr/>
            </a:pPr>
            <a:r>
              <a:rPr lang="en-US" altLang="zh-CN" b="1" smtClean="0"/>
              <a:t>2.	</a:t>
            </a:r>
            <a:r>
              <a:rPr lang="zh-CN" altLang="en-US" b="1" smtClean="0"/>
              <a:t>回归方程的拟合优度</a:t>
            </a:r>
          </a:p>
          <a:p>
            <a:pPr marL="609600" indent="-609600">
              <a:spcBef>
                <a:spcPct val="24000"/>
              </a:spcBef>
              <a:buFontTx/>
              <a:buAutoNum type="arabicPeriod" startAt="3"/>
              <a:defRPr/>
            </a:pPr>
            <a:r>
              <a:rPr lang="zh-CN" altLang="en-US" b="1" smtClean="0"/>
              <a:t>回归方程的显著性检验</a:t>
            </a:r>
          </a:p>
          <a:p>
            <a:pPr marL="609600" indent="-609600">
              <a:spcBef>
                <a:spcPct val="24000"/>
              </a:spcBef>
              <a:buFontTx/>
              <a:buAutoNum type="arabicPeriod" startAt="3"/>
              <a:defRPr/>
            </a:pPr>
            <a:r>
              <a:rPr lang="zh-CN" altLang="en-US" b="1" smtClean="0"/>
              <a:t>多重共线性问题及其处理</a:t>
            </a:r>
          </a:p>
          <a:p>
            <a:pPr marL="609600" indent="-609600">
              <a:spcBef>
                <a:spcPct val="24000"/>
              </a:spcBef>
              <a:buFontTx/>
              <a:buAutoNum type="arabicPeriod" startAt="3"/>
              <a:defRPr/>
            </a:pPr>
            <a:r>
              <a:rPr lang="zh-CN" altLang="en-US" b="1" smtClean="0"/>
              <a:t>利用回归方程进行估计和预测</a:t>
            </a:r>
          </a:p>
          <a:p>
            <a:pPr marL="609600" indent="-609600">
              <a:spcBef>
                <a:spcPct val="24000"/>
              </a:spcBef>
              <a:buFontTx/>
              <a:buAutoNum type="arabicPeriod" startAt="3"/>
              <a:defRPr/>
            </a:pPr>
            <a:r>
              <a:rPr lang="zh-CN" altLang="en-US" b="1" smtClean="0"/>
              <a:t>变量选择与逐步回归</a:t>
            </a:r>
          </a:p>
          <a:p>
            <a:pPr marL="609600" indent="-609600">
              <a:spcBef>
                <a:spcPct val="24000"/>
              </a:spcBef>
              <a:buFontTx/>
              <a:buAutoNum type="arabicPeriod" startAt="3"/>
              <a:defRPr/>
            </a:pPr>
            <a:r>
              <a:rPr lang="zh-CN" altLang="en-US" b="1" smtClean="0"/>
              <a:t>用 </a:t>
            </a:r>
            <a:r>
              <a:rPr lang="en-US" altLang="zh-CN" b="1" smtClean="0"/>
              <a:t>Excel </a:t>
            </a:r>
            <a:r>
              <a:rPr lang="zh-CN" altLang="en-US" b="1" smtClean="0"/>
              <a:t>进行回归分析</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1828800" y="228600"/>
            <a:ext cx="7010400" cy="990600"/>
          </a:xfrm>
        </p:spPr>
        <p:txBody>
          <a:bodyPr/>
          <a:lstStyle/>
          <a:p>
            <a:pPr>
              <a:defRPr/>
            </a:pPr>
            <a:r>
              <a:rPr lang="zh-CN" altLang="en-US" smtClean="0"/>
              <a:t>多重共线性</a:t>
            </a:r>
            <a:br>
              <a:rPr lang="zh-CN" altLang="en-US" smtClean="0"/>
            </a:br>
            <a:r>
              <a:rPr lang="en-US" altLang="zh-CN" sz="3600" smtClean="0">
                <a:solidFill>
                  <a:schemeClr val="hlink"/>
                </a:solidFill>
                <a:latin typeface="Arial" panose="020B0604020202020204" pitchFamily="34" charset="0"/>
              </a:rPr>
              <a:t>(</a:t>
            </a:r>
            <a:r>
              <a:rPr lang="en-US" altLang="zh-CN" sz="4300" smtClean="0">
                <a:solidFill>
                  <a:schemeClr val="hlink"/>
                </a:solidFill>
                <a:latin typeface="Arial" panose="020B0604020202020204" pitchFamily="34" charset="0"/>
                <a:cs typeface="Times New Roman" panose="02020603050405020304" pitchFamily="18" charset="0"/>
              </a:rPr>
              <a:t>multicollinearity</a:t>
            </a:r>
            <a:r>
              <a:rPr lang="en-US" altLang="zh-CN" sz="3600" smtClean="0">
                <a:solidFill>
                  <a:schemeClr val="hlink"/>
                </a:solidFill>
                <a:latin typeface="Arial" panose="020B0604020202020204" pitchFamily="34" charset="0"/>
              </a:rPr>
              <a:t>)</a:t>
            </a:r>
          </a:p>
        </p:txBody>
      </p:sp>
      <p:sp>
        <p:nvSpPr>
          <p:cNvPr id="824323" name="Rectangle 3"/>
          <p:cNvSpPr>
            <a:spLocks noGrp="1" noChangeArrowheads="1"/>
          </p:cNvSpPr>
          <p:nvPr>
            <p:ph type="body" idx="1"/>
          </p:nvPr>
        </p:nvSpPr>
        <p:spPr>
          <a:xfrm>
            <a:off x="457200" y="1700213"/>
            <a:ext cx="8382000" cy="4395787"/>
          </a:xfrm>
        </p:spPr>
        <p:txBody>
          <a:bodyPr/>
          <a:lstStyle/>
          <a:p>
            <a:pPr marL="609600" indent="-609600" algn="just">
              <a:spcBef>
                <a:spcPct val="30000"/>
              </a:spcBef>
              <a:buFontTx/>
              <a:buAutoNum type="arabicPeriod"/>
              <a:defRPr/>
            </a:pPr>
            <a:r>
              <a:rPr lang="zh-CN" altLang="en-US" smtClean="0"/>
              <a:t>回归模型中两个或两个以上的自变量彼此相关</a:t>
            </a:r>
          </a:p>
          <a:p>
            <a:pPr marL="609600" indent="-609600" algn="just">
              <a:spcBef>
                <a:spcPct val="30000"/>
              </a:spcBef>
              <a:buFontTx/>
              <a:buAutoNum type="arabicPeriod"/>
              <a:defRPr/>
            </a:pPr>
            <a:r>
              <a:rPr lang="zh-CN" altLang="en-US" smtClean="0"/>
              <a:t>多重共线性带来的问题有 </a:t>
            </a:r>
          </a:p>
          <a:p>
            <a:pPr marL="1219200" lvl="1" indent="-533400" algn="just">
              <a:spcBef>
                <a:spcPct val="30000"/>
              </a:spcBef>
              <a:defRPr/>
            </a:pPr>
            <a:r>
              <a:rPr lang="zh-CN" altLang="en-US" smtClean="0"/>
              <a:t>可能会使回归的结果造成混乱，甚至会把分析引入歧途 </a:t>
            </a:r>
          </a:p>
          <a:p>
            <a:pPr marL="1219200" lvl="1" indent="-533400" algn="just">
              <a:spcBef>
                <a:spcPct val="30000"/>
              </a:spcBef>
              <a:defRPr/>
            </a:pPr>
            <a:r>
              <a:rPr lang="zh-CN" altLang="en-US" smtClean="0"/>
              <a:t>可能对参数估计值的正负号产生影响，特别是各回归系数的正负号有可能同预期的正负号相反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4323">
                                            <p:txEl>
                                              <p:pRg st="0" end="0"/>
                                            </p:txEl>
                                          </p:spTgt>
                                        </p:tgtEl>
                                        <p:attrNameLst>
                                          <p:attrName>style.visibility</p:attrName>
                                        </p:attrNameLst>
                                      </p:cBhvr>
                                      <p:to>
                                        <p:strVal val="visible"/>
                                      </p:to>
                                    </p:set>
                                    <p:animEffect transition="in" filter="wipe(left)">
                                      <p:cBhvr>
                                        <p:cTn id="7" dur="500"/>
                                        <p:tgtEl>
                                          <p:spTgt spid="824323">
                                            <p:txEl>
                                              <p:pRg st="0" end="0"/>
                                            </p:txEl>
                                          </p:spTgt>
                                        </p:tgtEl>
                                      </p:cBhvr>
                                    </p:animEffect>
                                  </p:childTnLst>
                                  <p:subTnLst>
                                    <p:animClr clrSpc="rgb" dir="cw">
                                      <p:cBhvr override="childStyle">
                                        <p:cTn dur="1" fill="hold" display="0" masterRel="nextClick" afterEffect="1"/>
                                        <p:tgtEl>
                                          <p:spTgt spid="8243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4323">
                                            <p:txEl>
                                              <p:pRg st="1" end="1"/>
                                            </p:txEl>
                                          </p:spTgt>
                                        </p:tgtEl>
                                        <p:attrNameLst>
                                          <p:attrName>style.visibility</p:attrName>
                                        </p:attrNameLst>
                                      </p:cBhvr>
                                      <p:to>
                                        <p:strVal val="visible"/>
                                      </p:to>
                                    </p:set>
                                    <p:animEffect transition="in" filter="wipe(left)">
                                      <p:cBhvr>
                                        <p:cTn id="12" dur="500"/>
                                        <p:tgtEl>
                                          <p:spTgt spid="824323">
                                            <p:txEl>
                                              <p:pRg st="1" end="1"/>
                                            </p:txEl>
                                          </p:spTgt>
                                        </p:tgtEl>
                                      </p:cBhvr>
                                    </p:animEffect>
                                  </p:childTnLst>
                                  <p:subTnLst>
                                    <p:animClr clrSpc="rgb" dir="cw">
                                      <p:cBhvr override="childStyle">
                                        <p:cTn dur="1" fill="hold" display="0" masterRel="nextClick" afterEffect="1"/>
                                        <p:tgtEl>
                                          <p:spTgt spid="82432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24323">
                                            <p:txEl>
                                              <p:pRg st="2" end="2"/>
                                            </p:txEl>
                                          </p:spTgt>
                                        </p:tgtEl>
                                        <p:attrNameLst>
                                          <p:attrName>style.visibility</p:attrName>
                                        </p:attrNameLst>
                                      </p:cBhvr>
                                      <p:to>
                                        <p:strVal val="visible"/>
                                      </p:to>
                                    </p:set>
                                    <p:animEffect transition="in" filter="wipe(left)">
                                      <p:cBhvr>
                                        <p:cTn id="15" dur="500"/>
                                        <p:tgtEl>
                                          <p:spTgt spid="824323">
                                            <p:txEl>
                                              <p:pRg st="2" end="2"/>
                                            </p:txEl>
                                          </p:spTgt>
                                        </p:tgtEl>
                                      </p:cBhvr>
                                    </p:animEffect>
                                  </p:childTnLst>
                                  <p:subTnLst>
                                    <p:animClr clrSpc="rgb" dir="cw">
                                      <p:cBhvr override="childStyle">
                                        <p:cTn dur="1" fill="hold" display="0" masterRel="nextClick" afterEffect="1"/>
                                        <p:tgtEl>
                                          <p:spTgt spid="82432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24323">
                                            <p:txEl>
                                              <p:pRg st="3" end="3"/>
                                            </p:txEl>
                                          </p:spTgt>
                                        </p:tgtEl>
                                        <p:attrNameLst>
                                          <p:attrName>style.visibility</p:attrName>
                                        </p:attrNameLst>
                                      </p:cBhvr>
                                      <p:to>
                                        <p:strVal val="visible"/>
                                      </p:to>
                                    </p:set>
                                    <p:animEffect transition="in" filter="wipe(left)">
                                      <p:cBhvr>
                                        <p:cTn id="18" dur="500"/>
                                        <p:tgtEl>
                                          <p:spTgt spid="824323">
                                            <p:txEl>
                                              <p:pRg st="3" end="3"/>
                                            </p:txEl>
                                          </p:spTgt>
                                        </p:tgtEl>
                                      </p:cBhvr>
                                    </p:animEffect>
                                  </p:childTnLst>
                                  <p:subTnLst>
                                    <p:animClr clrSpc="rgb" dir="cw">
                                      <p:cBhvr override="childStyle">
                                        <p:cTn dur="1" fill="hold" display="0" masterRel="nextClick" afterEffect="1"/>
                                        <p:tgtEl>
                                          <p:spTgt spid="82432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26370"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多重共线性的识别</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1828800" y="228600"/>
            <a:ext cx="7010400" cy="990600"/>
          </a:xfrm>
        </p:spPr>
        <p:txBody>
          <a:bodyPr/>
          <a:lstStyle/>
          <a:p>
            <a:pPr>
              <a:defRPr/>
            </a:pPr>
            <a:r>
              <a:rPr lang="zh-CN" altLang="en-US" sz="3600" smtClean="0"/>
              <a:t>多重共线性的识别</a:t>
            </a:r>
            <a:endParaRPr lang="zh-CN" altLang="en-US" sz="3600" smtClean="0">
              <a:solidFill>
                <a:schemeClr val="hlink"/>
              </a:solidFill>
            </a:endParaRPr>
          </a:p>
        </p:txBody>
      </p:sp>
      <p:sp>
        <p:nvSpPr>
          <p:cNvPr id="962563" name="Rectangle 3"/>
          <p:cNvSpPr>
            <a:spLocks noGrp="1" noChangeArrowheads="1"/>
          </p:cNvSpPr>
          <p:nvPr>
            <p:ph type="body" idx="1"/>
          </p:nvPr>
        </p:nvSpPr>
        <p:spPr>
          <a:xfrm>
            <a:off x="457200" y="1628775"/>
            <a:ext cx="8382000" cy="4467225"/>
          </a:xfrm>
        </p:spPr>
        <p:txBody>
          <a:bodyPr/>
          <a:lstStyle/>
          <a:p>
            <a:pPr marL="609600" indent="-609600" algn="just">
              <a:spcBef>
                <a:spcPct val="30000"/>
              </a:spcBef>
              <a:buFontTx/>
              <a:buAutoNum type="arabicPeriod"/>
              <a:defRPr/>
            </a:pPr>
            <a:r>
              <a:rPr lang="zh-CN" altLang="en-US" smtClean="0"/>
              <a:t>检测多重共线性的最简单的一种办法是计算模型中各对自变量之间的相关系数，并对各相关系数进行显著性检验</a:t>
            </a:r>
          </a:p>
          <a:p>
            <a:pPr marL="609600" indent="-609600" algn="just">
              <a:spcBef>
                <a:spcPct val="30000"/>
              </a:spcBef>
              <a:buFontTx/>
              <a:buAutoNum type="arabicPeriod"/>
              <a:defRPr/>
            </a:pPr>
            <a:r>
              <a:rPr lang="zh-CN" altLang="en-US" smtClean="0"/>
              <a:t>若有一个或多个相关系数显著，就表示模型中所用的自变量之间相关，存在着多重共线性</a:t>
            </a:r>
            <a:endParaRPr lang="zh-CN" altLang="en-US" smtClean="0">
              <a:cs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563">
                                            <p:txEl>
                                              <p:pRg st="0" end="0"/>
                                            </p:txEl>
                                          </p:spTgt>
                                        </p:tgtEl>
                                        <p:attrNameLst>
                                          <p:attrName>style.visibility</p:attrName>
                                        </p:attrNameLst>
                                      </p:cBhvr>
                                      <p:to>
                                        <p:strVal val="visible"/>
                                      </p:to>
                                    </p:set>
                                    <p:animEffect transition="in" filter="wipe(left)">
                                      <p:cBhvr>
                                        <p:cTn id="7" dur="500"/>
                                        <p:tgtEl>
                                          <p:spTgt spid="962563">
                                            <p:txEl>
                                              <p:pRg st="0" end="0"/>
                                            </p:txEl>
                                          </p:spTgt>
                                        </p:tgtEl>
                                      </p:cBhvr>
                                    </p:animEffect>
                                  </p:childTnLst>
                                  <p:subTnLst>
                                    <p:animClr clrSpc="rgb" dir="cw">
                                      <p:cBhvr override="childStyle">
                                        <p:cTn dur="1" fill="hold" display="0" masterRel="nextClick" afterEffect="1"/>
                                        <p:tgtEl>
                                          <p:spTgt spid="962563">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2563">
                                            <p:txEl>
                                              <p:pRg st="1" end="1"/>
                                            </p:txEl>
                                          </p:spTgt>
                                        </p:tgtEl>
                                        <p:attrNameLst>
                                          <p:attrName>style.visibility</p:attrName>
                                        </p:attrNameLst>
                                      </p:cBhvr>
                                      <p:to>
                                        <p:strVal val="visible"/>
                                      </p:to>
                                    </p:set>
                                    <p:animEffect transition="in" filter="wipe(left)">
                                      <p:cBhvr>
                                        <p:cTn id="12" dur="500"/>
                                        <p:tgtEl>
                                          <p:spTgt spid="962563">
                                            <p:txEl>
                                              <p:pRg st="1" end="1"/>
                                            </p:txEl>
                                          </p:spTgt>
                                        </p:tgtEl>
                                      </p:cBhvr>
                                    </p:animEffect>
                                  </p:childTnLst>
                                  <p:subTnLst>
                                    <p:animClr clrSpc="rgb" dir="cw">
                                      <p:cBhvr override="childStyle">
                                        <p:cTn dur="1" fill="hold" display="0" masterRel="nextClick" afterEffect="1"/>
                                        <p:tgtEl>
                                          <p:spTgt spid="962563">
                                            <p:txEl>
                                              <p:pRg st="1" end="1"/>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1828800" y="228600"/>
            <a:ext cx="7010400" cy="990600"/>
          </a:xfrm>
        </p:spPr>
        <p:txBody>
          <a:bodyPr/>
          <a:lstStyle/>
          <a:p>
            <a:pPr>
              <a:defRPr/>
            </a:pPr>
            <a:r>
              <a:rPr lang="zh-CN" altLang="en-US" sz="3600" smtClean="0"/>
              <a:t>多重共线性的识别</a:t>
            </a:r>
            <a:endParaRPr lang="zh-CN" altLang="en-US" sz="3600" smtClean="0">
              <a:solidFill>
                <a:schemeClr val="hlink"/>
              </a:solidFill>
            </a:endParaRPr>
          </a:p>
        </p:txBody>
      </p:sp>
      <p:sp>
        <p:nvSpPr>
          <p:cNvPr id="964611" name="Rectangle 3"/>
          <p:cNvSpPr>
            <a:spLocks noGrp="1" noChangeArrowheads="1"/>
          </p:cNvSpPr>
          <p:nvPr>
            <p:ph type="body" idx="1"/>
          </p:nvPr>
        </p:nvSpPr>
        <p:spPr>
          <a:xfrm>
            <a:off x="457200" y="1628775"/>
            <a:ext cx="8382000" cy="4467225"/>
          </a:xfrm>
        </p:spPr>
        <p:txBody>
          <a:bodyPr/>
          <a:lstStyle/>
          <a:p>
            <a:pPr marL="609600" indent="-609600" algn="just">
              <a:lnSpc>
                <a:spcPct val="80000"/>
              </a:lnSpc>
              <a:spcBef>
                <a:spcPct val="30000"/>
              </a:spcBef>
              <a:buClr>
                <a:srgbClr val="00FFFF"/>
              </a:buClr>
              <a:buFont typeface="Wingdings" panose="05000000000000000000" pitchFamily="2" charset="2"/>
              <a:buChar char="n"/>
              <a:defRPr/>
            </a:pPr>
            <a:r>
              <a:rPr lang="zh-CN" altLang="en-US" sz="2800" smtClean="0"/>
              <a:t>如果出现下列情况，暗示存在多重共线性</a:t>
            </a:r>
          </a:p>
          <a:p>
            <a:pPr marL="1219200" lvl="1" indent="-533400" algn="just">
              <a:lnSpc>
                <a:spcPct val="80000"/>
              </a:lnSpc>
              <a:spcBef>
                <a:spcPct val="30000"/>
              </a:spcBef>
              <a:buClr>
                <a:srgbClr val="FFFF00"/>
              </a:buClr>
              <a:buSzPct val="80000"/>
              <a:defRPr/>
            </a:pPr>
            <a:r>
              <a:rPr lang="zh-CN" altLang="en-US" sz="2400" smtClean="0"/>
              <a:t>模型中各对自变量之间显著相关</a:t>
            </a:r>
          </a:p>
          <a:p>
            <a:pPr marL="1219200" lvl="1" indent="-533400" algn="just">
              <a:lnSpc>
                <a:spcPct val="80000"/>
              </a:lnSpc>
              <a:spcBef>
                <a:spcPct val="30000"/>
              </a:spcBef>
              <a:buClr>
                <a:srgbClr val="FFFF00"/>
              </a:buClr>
              <a:buSzPct val="80000"/>
              <a:defRPr/>
            </a:pPr>
            <a:r>
              <a:rPr lang="zh-CN" altLang="en-US" sz="2400" smtClean="0"/>
              <a:t>当模型的线性关系检验</a:t>
            </a:r>
            <a:r>
              <a:rPr lang="en-US" altLang="zh-CN" sz="2400" smtClean="0"/>
              <a:t>(</a:t>
            </a:r>
            <a:r>
              <a:rPr lang="en-US" altLang="zh-CN" sz="2400" i="1" smtClean="0">
                <a:cs typeface="Times New Roman" panose="02020603050405020304" pitchFamily="18" charset="0"/>
              </a:rPr>
              <a:t>F</a:t>
            </a:r>
            <a:r>
              <a:rPr lang="zh-CN" altLang="en-US" sz="2400" smtClean="0"/>
              <a:t>检验</a:t>
            </a:r>
            <a:r>
              <a:rPr lang="en-US" altLang="zh-CN" sz="2400" smtClean="0"/>
              <a:t>)</a:t>
            </a:r>
            <a:r>
              <a:rPr lang="zh-CN" altLang="en-US" sz="2400" smtClean="0"/>
              <a:t>显著时，几乎所有回归系数的</a:t>
            </a:r>
            <a:r>
              <a:rPr lang="en-US" altLang="zh-CN" sz="2400" i="1" smtClean="0">
                <a:cs typeface="Times New Roman" panose="02020603050405020304" pitchFamily="18" charset="0"/>
              </a:rPr>
              <a:t>t</a:t>
            </a:r>
            <a:r>
              <a:rPr lang="zh-CN" altLang="en-US" sz="2400" smtClean="0"/>
              <a:t>检验却不显著 </a:t>
            </a:r>
          </a:p>
          <a:p>
            <a:pPr marL="1219200" lvl="1" indent="-533400" algn="just">
              <a:lnSpc>
                <a:spcPct val="80000"/>
              </a:lnSpc>
              <a:spcBef>
                <a:spcPct val="30000"/>
              </a:spcBef>
              <a:buClr>
                <a:srgbClr val="FFFF00"/>
              </a:buClr>
              <a:buSzPct val="80000"/>
              <a:defRPr/>
            </a:pPr>
            <a:r>
              <a:rPr lang="zh-CN" altLang="en-US" sz="2400" smtClean="0"/>
              <a:t>回归系数的正负号与预期的相反</a:t>
            </a:r>
          </a:p>
          <a:p>
            <a:pPr marL="1219200" lvl="1" indent="-533400" algn="just">
              <a:lnSpc>
                <a:spcPct val="80000"/>
              </a:lnSpc>
              <a:spcBef>
                <a:spcPct val="30000"/>
              </a:spcBef>
              <a:buClr>
                <a:srgbClr val="FFFF00"/>
              </a:buClr>
              <a:buSzPct val="80000"/>
              <a:defRPr/>
            </a:pPr>
            <a:r>
              <a:rPr lang="zh-CN" altLang="en-US" sz="2400" smtClean="0"/>
              <a:t>容忍度</a:t>
            </a:r>
            <a:r>
              <a:rPr lang="en-US" altLang="zh-CN" sz="2400" smtClean="0"/>
              <a:t>(tolerance)</a:t>
            </a:r>
            <a:r>
              <a:rPr lang="zh-CN" altLang="en-US" sz="2400" smtClean="0"/>
              <a:t>与方差扩大因子</a:t>
            </a:r>
            <a:r>
              <a:rPr lang="en-US" altLang="zh-CN" sz="2400" smtClean="0"/>
              <a:t>(variance inflation factor</a:t>
            </a:r>
            <a:r>
              <a:rPr lang="zh-CN" altLang="en-US" sz="2400" smtClean="0"/>
              <a:t>，</a:t>
            </a:r>
            <a:r>
              <a:rPr lang="en-US" altLang="zh-CN" sz="2400" smtClean="0"/>
              <a:t>VIF)</a:t>
            </a:r>
            <a:r>
              <a:rPr lang="zh-CN" altLang="en-US" sz="2400" smtClean="0"/>
              <a:t>。</a:t>
            </a:r>
          </a:p>
          <a:p>
            <a:pPr marL="1543050" lvl="2" indent="-457200">
              <a:lnSpc>
                <a:spcPct val="80000"/>
              </a:lnSpc>
              <a:buClr>
                <a:srgbClr val="00FFFF"/>
              </a:buClr>
              <a:defRPr/>
            </a:pPr>
            <a:r>
              <a:rPr lang="zh-CN" altLang="en-US" sz="2000" smtClean="0"/>
              <a:t>某个自变量的容忍度等于</a:t>
            </a:r>
            <a:r>
              <a:rPr lang="en-US" altLang="zh-CN" sz="2000" smtClean="0"/>
              <a:t>1</a:t>
            </a:r>
            <a:r>
              <a:rPr lang="zh-CN" altLang="en-US" sz="2000" smtClean="0"/>
              <a:t>减去该自变量为因变量而其他</a:t>
            </a:r>
            <a:r>
              <a:rPr lang="en-US" altLang="zh-CN" sz="2000" smtClean="0"/>
              <a:t>k-1</a:t>
            </a:r>
            <a:r>
              <a:rPr lang="zh-CN" altLang="en-US" sz="2000" smtClean="0"/>
              <a:t>个自变量为预测变量时所得到的线性回归模型的判定系数，即</a:t>
            </a:r>
            <a:r>
              <a:rPr lang="en-US" altLang="zh-CN" sz="2000" b="1" smtClean="0"/>
              <a:t>1-R</a:t>
            </a:r>
            <a:r>
              <a:rPr lang="en-US" altLang="zh-CN" sz="2000" b="1" baseline="-25000" smtClean="0"/>
              <a:t>i</a:t>
            </a:r>
            <a:r>
              <a:rPr lang="en-US" altLang="zh-CN" sz="2000" b="1" baseline="30000" smtClean="0"/>
              <a:t>2</a:t>
            </a:r>
            <a:r>
              <a:rPr lang="zh-CN" altLang="en-US" sz="2000" smtClean="0"/>
              <a:t>。容忍度越小，多重共线性越严重。通常认为容忍度小于</a:t>
            </a:r>
            <a:r>
              <a:rPr lang="en-US" altLang="zh-CN" sz="2000" smtClean="0"/>
              <a:t>0.1</a:t>
            </a:r>
            <a:r>
              <a:rPr lang="zh-CN" altLang="en-US" sz="2000" smtClean="0"/>
              <a:t>时，存在严重的多重共线性</a:t>
            </a:r>
          </a:p>
          <a:p>
            <a:pPr marL="1543050" lvl="2" indent="-457200">
              <a:lnSpc>
                <a:spcPct val="80000"/>
              </a:lnSpc>
              <a:buClr>
                <a:srgbClr val="00FFFF"/>
              </a:buClr>
              <a:defRPr/>
            </a:pPr>
            <a:r>
              <a:rPr lang="zh-CN" altLang="en-US" sz="2000" smtClean="0"/>
              <a:t>方差扩大因子等于容忍度的倒数，即            。显然，</a:t>
            </a:r>
            <a:r>
              <a:rPr lang="en-US" altLang="zh-CN" sz="2000" smtClean="0"/>
              <a:t>VIF</a:t>
            </a:r>
            <a:r>
              <a:rPr lang="zh-CN" altLang="en-US" sz="2000" smtClean="0"/>
              <a:t>越大多重共线性就越严重。一般认为</a:t>
            </a:r>
            <a:r>
              <a:rPr lang="en-US" altLang="zh-CN" sz="2000" smtClean="0"/>
              <a:t>VIF</a:t>
            </a:r>
            <a:r>
              <a:rPr lang="zh-CN" altLang="en-US" sz="2000" smtClean="0"/>
              <a:t>大于</a:t>
            </a:r>
            <a:r>
              <a:rPr lang="en-US" altLang="zh-CN" sz="2000" smtClean="0"/>
              <a:t>10</a:t>
            </a:r>
            <a:r>
              <a:rPr lang="zh-CN" altLang="en-US" sz="2000" smtClean="0"/>
              <a:t>则认为存在严重的多重共线性。</a:t>
            </a:r>
          </a:p>
        </p:txBody>
      </p:sp>
      <p:sp>
        <p:nvSpPr>
          <p:cNvPr id="964612" name="Rectangle 4"/>
          <p:cNvSpPr>
            <a:spLocks noChangeArrowheads="1"/>
          </p:cNvSpPr>
          <p:nvPr/>
        </p:nvSpPr>
        <p:spPr bwMode="auto">
          <a:xfrm>
            <a:off x="6804025" y="5903913"/>
            <a:ext cx="1800225" cy="501650"/>
          </a:xfrm>
          <a:prstGeom prst="rect">
            <a:avLst/>
          </a:prstGeom>
          <a:noFill/>
          <a:ln w="12700">
            <a:solidFill>
              <a:srgbClr val="00FF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defRPr/>
            </a:pPr>
            <a:r>
              <a:rPr kumimoji="0" lang="zh-CN" altLang="en-US" sz="2600" b="1">
                <a:solidFill>
                  <a:srgbClr val="FE9B03"/>
                </a:solidFill>
                <a:effectLst>
                  <a:outerShdw blurRad="38100" dist="38100" dir="2700000" algn="tl">
                    <a:srgbClr val="000000"/>
                  </a:outerShdw>
                </a:effectLst>
                <a:ea typeface="宋体" panose="02010600030101010101" pitchFamily="2" charset="-122"/>
              </a:rPr>
              <a:t>输出结果</a:t>
            </a:r>
            <a:endParaRPr kumimoji="0" lang="zh-CN" altLang="en-US" sz="1800">
              <a:solidFill>
                <a:schemeClr val="bg1"/>
              </a:solidFill>
              <a:effectLst>
                <a:outerShdw blurRad="38100" dist="38100" dir="2700000" algn="tl">
                  <a:srgbClr val="000000"/>
                </a:outerShdw>
              </a:effectLst>
              <a:ea typeface="宋体" panose="02010600030101010101" pitchFamily="2" charset="-122"/>
            </a:endParaRPr>
          </a:p>
        </p:txBody>
      </p:sp>
      <p:sp>
        <p:nvSpPr>
          <p:cNvPr id="68613" name="WordArt 5"/>
          <p:cNvSpPr>
            <a:spLocks noChangeArrowheads="1" noChangeShapeType="1" noTextEdit="1"/>
          </p:cNvSpPr>
          <p:nvPr/>
        </p:nvSpPr>
        <p:spPr bwMode="auto">
          <a:xfrm>
            <a:off x="5724525" y="5876925"/>
            <a:ext cx="1079500" cy="503238"/>
          </a:xfrm>
          <a:prstGeom prst="rect">
            <a:avLst/>
          </a:prstGeom>
        </p:spPr>
        <p:txBody>
          <a:bodyPr wrap="none" fromWordArt="1">
            <a:prstTxWarp prst="textPlain">
              <a:avLst>
                <a:gd name="adj" fmla="val 50000"/>
              </a:avLst>
            </a:prstTxWarp>
          </a:bodyPr>
          <a:lstStyle/>
          <a:p>
            <a:pPr algn="ctr"/>
            <a:r>
              <a:rPr lang="en-US" altLang="zh-CN"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cs typeface="Arial" panose="020B0604020202020204" pitchFamily="34" charset="0"/>
              </a:rPr>
              <a:t>SPSS</a:t>
            </a:r>
            <a:endParaRPr lang="zh-CN" altLang="en-US"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cs typeface="Arial" panose="020B0604020202020204" pitchFamily="34" charset="0"/>
            </a:endParaRPr>
          </a:p>
        </p:txBody>
      </p:sp>
      <p:graphicFrame>
        <p:nvGraphicFramePr>
          <p:cNvPr id="68614" name="Object 6"/>
          <p:cNvGraphicFramePr>
            <a:graphicFrameLocks noChangeAspect="1"/>
          </p:cNvGraphicFramePr>
          <p:nvPr/>
        </p:nvGraphicFramePr>
        <p:xfrm>
          <a:off x="6156325" y="5151438"/>
          <a:ext cx="936625" cy="474662"/>
        </p:xfrm>
        <a:graphic>
          <a:graphicData uri="http://schemas.openxmlformats.org/presentationml/2006/ole">
            <mc:AlternateContent xmlns:mc="http://schemas.openxmlformats.org/markup-compatibility/2006">
              <mc:Choice xmlns:v="urn:schemas-microsoft-com:vml" Requires="v">
                <p:oleObj spid="_x0000_s68615" name="公式" r:id="rId4" imgW="845809" imgH="426804" progId="Equation.3">
                  <p:embed/>
                </p:oleObj>
              </mc:Choice>
              <mc:Fallback>
                <p:oleObj name="公式" r:id="rId4" imgW="845809" imgH="426804"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5151438"/>
                        <a:ext cx="936625" cy="474662"/>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1828800" y="228600"/>
            <a:ext cx="7010400" cy="990600"/>
          </a:xfrm>
        </p:spPr>
        <p:txBody>
          <a:bodyPr/>
          <a:lstStyle/>
          <a:p>
            <a:pPr>
              <a:defRPr/>
            </a:pPr>
            <a:r>
              <a:rPr lang="zh-CN" altLang="en-US" smtClean="0"/>
              <a:t>多重共线性</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4563" name="Rectangle 3"/>
          <p:cNvSpPr>
            <a:spLocks noGrp="1" noChangeArrowheads="1"/>
          </p:cNvSpPr>
          <p:nvPr>
            <p:ph type="body" idx="1"/>
          </p:nvPr>
        </p:nvSpPr>
        <p:spPr>
          <a:xfrm>
            <a:off x="457200" y="1752600"/>
            <a:ext cx="8382000" cy="4343400"/>
          </a:xfrm>
        </p:spPr>
        <p:txBody>
          <a:bodyPr/>
          <a:lstStyle/>
          <a:p>
            <a:pPr marL="609600" indent="-609600" algn="just">
              <a:spcBef>
                <a:spcPct val="30000"/>
              </a:spcBef>
              <a:defRPr/>
            </a:pPr>
            <a:r>
              <a:rPr lang="en-US" altLang="zh-CN" b="1" smtClean="0">
                <a:solidFill>
                  <a:srgbClr val="FFFFB1"/>
                </a:solidFill>
                <a:latin typeface="Times New Roman" panose="02020603050405020304" pitchFamily="18" charset="0"/>
              </a:rPr>
              <a:t>【</a:t>
            </a:r>
            <a:r>
              <a:rPr lang="zh-CN" altLang="en-US" b="1" smtClean="0">
                <a:solidFill>
                  <a:srgbClr val="FFFFB1"/>
                </a:solidFill>
                <a:latin typeface="Times New Roman" panose="02020603050405020304" pitchFamily="18" charset="0"/>
              </a:rPr>
              <a:t>例</a:t>
            </a:r>
            <a:r>
              <a:rPr lang="en-US" altLang="zh-CN" b="1" smtClean="0">
                <a:solidFill>
                  <a:srgbClr val="FFFFB1"/>
                </a:solidFill>
                <a:latin typeface="Times New Roman" panose="02020603050405020304" pitchFamily="18" charset="0"/>
              </a:rPr>
              <a:t>】</a:t>
            </a:r>
            <a:r>
              <a:rPr lang="zh-CN" altLang="en-US" smtClean="0">
                <a:latin typeface="Times New Roman" panose="02020603050405020304" pitchFamily="18" charset="0"/>
              </a:rPr>
              <a:t>判别各自变量之间是否存在多重共线性</a:t>
            </a:r>
            <a:endParaRPr lang="zh-CN" altLang="en-US" smtClean="0"/>
          </a:p>
        </p:txBody>
      </p:sp>
      <p:graphicFrame>
        <p:nvGraphicFramePr>
          <p:cNvPr id="70660" name="Object 4"/>
          <p:cNvGraphicFramePr>
            <a:graphicFrameLocks noChangeAspect="1"/>
          </p:cNvGraphicFramePr>
          <p:nvPr/>
        </p:nvGraphicFramePr>
        <p:xfrm>
          <a:off x="685800" y="2895600"/>
          <a:ext cx="8001000" cy="3276600"/>
        </p:xfrm>
        <a:graphic>
          <a:graphicData uri="http://schemas.openxmlformats.org/presentationml/2006/ole">
            <mc:AlternateContent xmlns:mc="http://schemas.openxmlformats.org/markup-compatibility/2006">
              <mc:Choice xmlns:v="urn:schemas-microsoft-com:vml" Requires="v">
                <p:oleObj spid="_x0000_s70662" r:id="rId4" imgW="5285714" imgH="1181265" progId="Paint.Picture">
                  <p:embed/>
                </p:oleObj>
              </mc:Choice>
              <mc:Fallback>
                <p:oleObj r:id="rId4" imgW="5285714" imgH="118126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895600"/>
                        <a:ext cx="8001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4565" name="Rectangle 5"/>
          <p:cNvSpPr>
            <a:spLocks noChangeArrowheads="1"/>
          </p:cNvSpPr>
          <p:nvPr/>
        </p:nvSpPr>
        <p:spPr bwMode="auto">
          <a:xfrm>
            <a:off x="685800" y="2514600"/>
            <a:ext cx="8001000" cy="396875"/>
          </a:xfrm>
          <a:prstGeom prst="rect">
            <a:avLst/>
          </a:prstGeom>
          <a:solidFill>
            <a:srgbClr val="C80094"/>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effectLst>
                  <a:outerShdw blurRad="38100" dist="38100" dir="2700000" algn="tl">
                    <a:srgbClr val="000000"/>
                  </a:outerShdw>
                </a:effectLst>
                <a:latin typeface="Times New Roman" panose="02020603050405020304" pitchFamily="18" charset="0"/>
                <a:ea typeface="宋体" panose="02010600030101010101" pitchFamily="2" charset="-122"/>
              </a:rPr>
              <a:t>贷款余额、应收贷款、贷款项目、固定资产投资额之间的相关矩阵</a:t>
            </a: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1828800" y="228600"/>
            <a:ext cx="7010400" cy="990600"/>
          </a:xfrm>
        </p:spPr>
        <p:txBody>
          <a:bodyPr/>
          <a:lstStyle/>
          <a:p>
            <a:pPr>
              <a:defRPr/>
            </a:pPr>
            <a:r>
              <a:rPr lang="zh-CN" altLang="en-US" smtClean="0"/>
              <a:t>多重共线性</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2515" name="Rectangle 3"/>
          <p:cNvSpPr>
            <a:spLocks noGrp="1" noChangeArrowheads="1"/>
          </p:cNvSpPr>
          <p:nvPr>
            <p:ph type="body" idx="1"/>
          </p:nvPr>
        </p:nvSpPr>
        <p:spPr>
          <a:xfrm>
            <a:off x="457200" y="1752600"/>
            <a:ext cx="8382000" cy="4343400"/>
          </a:xfrm>
        </p:spPr>
        <p:txBody>
          <a:bodyPr/>
          <a:lstStyle/>
          <a:p>
            <a:pPr marL="609600" indent="-609600" algn="just">
              <a:spcBef>
                <a:spcPct val="30000"/>
              </a:spcBef>
              <a:defRPr/>
            </a:pPr>
            <a:r>
              <a:rPr lang="en-US" altLang="zh-CN" b="1" smtClean="0">
                <a:solidFill>
                  <a:srgbClr val="FFFFB1"/>
                </a:solidFill>
                <a:latin typeface="Times New Roman" panose="02020603050405020304" pitchFamily="18" charset="0"/>
              </a:rPr>
              <a:t>【</a:t>
            </a:r>
            <a:r>
              <a:rPr lang="zh-CN" altLang="en-US" b="1" smtClean="0">
                <a:solidFill>
                  <a:srgbClr val="FFFFB1"/>
                </a:solidFill>
                <a:latin typeface="Times New Roman" panose="02020603050405020304" pitchFamily="18" charset="0"/>
              </a:rPr>
              <a:t>例</a:t>
            </a:r>
            <a:r>
              <a:rPr lang="en-US" altLang="zh-CN" b="1" smtClean="0">
                <a:solidFill>
                  <a:srgbClr val="FFFFB1"/>
                </a:solidFill>
                <a:latin typeface="Times New Roman" panose="02020603050405020304" pitchFamily="18" charset="0"/>
              </a:rPr>
              <a:t>】</a:t>
            </a:r>
            <a:r>
              <a:rPr lang="zh-CN" altLang="en-US" smtClean="0">
                <a:latin typeface="Times New Roman" panose="02020603050405020304" pitchFamily="18" charset="0"/>
              </a:rPr>
              <a:t>判别各自变量之间是否存在多重共线性</a:t>
            </a:r>
            <a:endParaRPr lang="zh-CN" altLang="en-US" smtClean="0"/>
          </a:p>
        </p:txBody>
      </p:sp>
      <p:sp>
        <p:nvSpPr>
          <p:cNvPr id="832520" name="Rectangle 8"/>
          <p:cNvSpPr>
            <a:spLocks noChangeArrowheads="1"/>
          </p:cNvSpPr>
          <p:nvPr/>
        </p:nvSpPr>
        <p:spPr bwMode="auto">
          <a:xfrm>
            <a:off x="685800" y="2514600"/>
            <a:ext cx="8001000" cy="427038"/>
          </a:xfrm>
          <a:prstGeom prst="rect">
            <a:avLst/>
          </a:prstGeom>
          <a:solidFill>
            <a:srgbClr val="C80094"/>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200" b="1">
                <a:effectLst>
                  <a:outerShdw blurRad="38100" dist="38100" dir="2700000" algn="tl">
                    <a:srgbClr val="000000"/>
                  </a:outerShdw>
                </a:effectLst>
                <a:latin typeface="Times New Roman" panose="02020603050405020304" pitchFamily="18" charset="0"/>
                <a:ea typeface="宋体" panose="02010600030101010101" pitchFamily="2" charset="-122"/>
              </a:rPr>
              <a:t>相关系数的检验统计量</a:t>
            </a:r>
          </a:p>
        </p:txBody>
      </p:sp>
      <p:graphicFrame>
        <p:nvGraphicFramePr>
          <p:cNvPr id="72709" name="Object 9"/>
          <p:cNvGraphicFramePr>
            <a:graphicFrameLocks noChangeAspect="1"/>
          </p:cNvGraphicFramePr>
          <p:nvPr/>
        </p:nvGraphicFramePr>
        <p:xfrm>
          <a:off x="685800" y="2895600"/>
          <a:ext cx="8001000" cy="3200400"/>
        </p:xfrm>
        <a:graphic>
          <a:graphicData uri="http://schemas.openxmlformats.org/presentationml/2006/ole">
            <mc:AlternateContent xmlns:mc="http://schemas.openxmlformats.org/markup-compatibility/2006">
              <mc:Choice xmlns:v="urn:schemas-microsoft-com:vml" Requires="v">
                <p:oleObj spid="_x0000_s72710" r:id="rId4" imgW="4371429" imgH="1190476" progId="Paint.Picture">
                  <p:embed/>
                </p:oleObj>
              </mc:Choice>
              <mc:Fallback>
                <p:oleObj r:id="rId4" imgW="4371429" imgH="1190476" progId="Paint.Pictur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895600"/>
                        <a:ext cx="800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1828800" y="228600"/>
            <a:ext cx="7010400" cy="990600"/>
          </a:xfrm>
        </p:spPr>
        <p:txBody>
          <a:bodyPr/>
          <a:lstStyle/>
          <a:p>
            <a:pPr>
              <a:defRPr/>
            </a:pPr>
            <a:r>
              <a:rPr lang="zh-CN" altLang="en-US" smtClean="0"/>
              <a:t>多重共线性</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6611" name="Rectangle 3"/>
          <p:cNvSpPr>
            <a:spLocks noGrp="1" noChangeArrowheads="1"/>
          </p:cNvSpPr>
          <p:nvPr>
            <p:ph type="body" idx="1"/>
          </p:nvPr>
        </p:nvSpPr>
        <p:spPr>
          <a:xfrm>
            <a:off x="304800" y="1628775"/>
            <a:ext cx="8686800" cy="4543425"/>
          </a:xfrm>
        </p:spPr>
        <p:txBody>
          <a:bodyPr/>
          <a:lstStyle/>
          <a:p>
            <a:pPr marL="609600" indent="-609600" algn="just">
              <a:spcBef>
                <a:spcPct val="30000"/>
              </a:spcBef>
              <a:buFontTx/>
              <a:buAutoNum type="arabicPeriod"/>
              <a:defRPr/>
            </a:pPr>
            <a:r>
              <a:rPr lang="en-US" altLang="zh-CN" sz="2600" smtClean="0"/>
              <a:t> </a:t>
            </a:r>
            <a:r>
              <a:rPr lang="en-US" altLang="zh-CN" sz="2600" i="1" smtClean="0"/>
              <a:t>t</a:t>
            </a:r>
            <a:r>
              <a:rPr lang="en-US" altLang="zh-CN" sz="2600" i="1" baseline="-25000" smtClean="0">
                <a:sym typeface="Symbol" panose="05050102010706020507" pitchFamily="18" charset="2"/>
              </a:rPr>
              <a:t></a:t>
            </a:r>
            <a:r>
              <a:rPr lang="en-US" altLang="zh-CN" sz="2600" baseline="-25000" smtClean="0">
                <a:sym typeface="Symbol" panose="05050102010706020507" pitchFamily="18" charset="2"/>
              </a:rPr>
              <a:t></a:t>
            </a:r>
            <a:r>
              <a:rPr lang="en-US" altLang="zh-CN" sz="2600" smtClean="0">
                <a:sym typeface="Symbol" panose="05050102010706020507" pitchFamily="18" charset="2"/>
              </a:rPr>
              <a:t>(25-2)=2.069</a:t>
            </a:r>
            <a:r>
              <a:rPr lang="zh-CN" altLang="en-US" sz="2600" smtClean="0">
                <a:sym typeface="Symbol" panose="05050102010706020507" pitchFamily="18" charset="2"/>
              </a:rPr>
              <a:t>，所有统计量</a:t>
            </a:r>
            <a:r>
              <a:rPr lang="en-US" altLang="zh-CN" sz="2600" i="1" smtClean="0">
                <a:sym typeface="Symbol" panose="05050102010706020507" pitchFamily="18" charset="2"/>
              </a:rPr>
              <a:t>t </a:t>
            </a:r>
            <a:r>
              <a:rPr lang="en-US" altLang="zh-CN" sz="2600" smtClean="0">
                <a:sym typeface="Symbol" panose="05050102010706020507" pitchFamily="18" charset="2"/>
              </a:rPr>
              <a:t>&gt;</a:t>
            </a:r>
            <a:r>
              <a:rPr lang="en-US" altLang="zh-CN" sz="2600" i="1" smtClean="0"/>
              <a:t>t</a:t>
            </a:r>
            <a:r>
              <a:rPr lang="en-US" altLang="zh-CN" sz="2600" i="1" baseline="-25000" smtClean="0">
                <a:sym typeface="Symbol" panose="05050102010706020507" pitchFamily="18" charset="2"/>
              </a:rPr>
              <a:t></a:t>
            </a:r>
            <a:r>
              <a:rPr lang="en-US" altLang="zh-CN" sz="2600" baseline="-25000" smtClean="0">
                <a:sym typeface="Symbol" panose="05050102010706020507" pitchFamily="18" charset="2"/>
              </a:rPr>
              <a:t></a:t>
            </a:r>
            <a:r>
              <a:rPr lang="en-US" altLang="zh-CN" sz="2600" smtClean="0">
                <a:sym typeface="Symbol" panose="05050102010706020507" pitchFamily="18" charset="2"/>
              </a:rPr>
              <a:t>(25-2)=2.069</a:t>
            </a:r>
            <a:r>
              <a:rPr lang="zh-CN" altLang="en-US" sz="2600" smtClean="0">
                <a:sym typeface="Symbol" panose="05050102010706020507" pitchFamily="18" charset="2"/>
              </a:rPr>
              <a:t>，</a:t>
            </a:r>
            <a:r>
              <a:rPr lang="zh-CN" altLang="en-US" sz="2600" smtClean="0"/>
              <a:t>所以均拒绝原假设，说明这</a:t>
            </a:r>
            <a:r>
              <a:rPr lang="en-US" altLang="zh-CN" sz="2600" smtClean="0"/>
              <a:t>4</a:t>
            </a:r>
            <a:r>
              <a:rPr lang="zh-CN" altLang="en-US" sz="2600" smtClean="0"/>
              <a:t>个自变量两两之间都有显著的相关关系</a:t>
            </a:r>
          </a:p>
          <a:p>
            <a:pPr marL="609600" indent="-609600" algn="just">
              <a:spcBef>
                <a:spcPct val="30000"/>
              </a:spcBef>
              <a:buFontTx/>
              <a:buAutoNum type="arabicPeriod"/>
              <a:defRPr/>
            </a:pPr>
            <a:r>
              <a:rPr lang="zh-CN" altLang="en-US" sz="2600" smtClean="0"/>
              <a:t>由表</a:t>
            </a:r>
            <a:r>
              <a:rPr lang="en-US" altLang="zh-CN" sz="2600" smtClean="0"/>
              <a:t>Excel</a:t>
            </a:r>
            <a:r>
              <a:rPr lang="zh-CN" altLang="en-US" sz="2600" smtClean="0"/>
              <a:t>输出的结果可知，回归模型的线性关系显著</a:t>
            </a:r>
            <a:r>
              <a:rPr lang="en-US" altLang="zh-CN" sz="2600" smtClean="0"/>
              <a:t>(Significance-F</a:t>
            </a:r>
            <a:r>
              <a:rPr lang="zh-CN" altLang="en-US" sz="2600" smtClean="0"/>
              <a:t>＝</a:t>
            </a:r>
            <a:r>
              <a:rPr lang="en-US" altLang="zh-CN" sz="2600" smtClean="0"/>
              <a:t>1.03539E-06&lt;</a:t>
            </a:r>
            <a:r>
              <a:rPr lang="en-US" altLang="zh-CN" sz="2600" i="1" smtClean="0">
                <a:sym typeface="Symbol" panose="05050102010706020507" pitchFamily="18" charset="2"/>
              </a:rPr>
              <a:t></a:t>
            </a:r>
            <a:r>
              <a:rPr lang="en-US" altLang="zh-CN" sz="2600" smtClean="0">
                <a:sym typeface="Symbol" panose="05050102010706020507" pitchFamily="18" charset="2"/>
              </a:rPr>
              <a:t>=0.05</a:t>
            </a:r>
            <a:r>
              <a:rPr lang="en-US" altLang="zh-CN" sz="2600" smtClean="0"/>
              <a:t>)</a:t>
            </a:r>
            <a:r>
              <a:rPr lang="zh-CN" altLang="en-US" sz="2600" smtClean="0"/>
              <a:t>。而回归系数检验时却有</a:t>
            </a:r>
            <a:r>
              <a:rPr lang="en-US" altLang="zh-CN" sz="2600" smtClean="0"/>
              <a:t>3</a:t>
            </a:r>
            <a:r>
              <a:rPr lang="zh-CN" altLang="en-US" sz="2600" smtClean="0"/>
              <a:t>个没有通过</a:t>
            </a:r>
            <a:r>
              <a:rPr lang="en-US" altLang="zh-CN" sz="2600" i="1" smtClean="0"/>
              <a:t>t</a:t>
            </a:r>
            <a:r>
              <a:rPr lang="zh-CN" altLang="en-US" sz="2600" smtClean="0"/>
              <a:t>检验</a:t>
            </a:r>
            <a:r>
              <a:rPr lang="en-US" altLang="zh-CN" sz="2600" smtClean="0"/>
              <a:t>(P-Value=0.074935</a:t>
            </a:r>
            <a:r>
              <a:rPr lang="zh-CN" altLang="en-US" sz="2600" smtClean="0"/>
              <a:t>，</a:t>
            </a:r>
            <a:r>
              <a:rPr lang="en-US" altLang="zh-CN" sz="2600" smtClean="0"/>
              <a:t>0.862853</a:t>
            </a:r>
            <a:r>
              <a:rPr lang="zh-CN" altLang="en-US" sz="2600" smtClean="0"/>
              <a:t>，</a:t>
            </a:r>
            <a:r>
              <a:rPr lang="en-US" altLang="zh-CN" sz="2600" smtClean="0"/>
              <a:t>0.067030&gt;</a:t>
            </a:r>
            <a:r>
              <a:rPr lang="en-US" altLang="zh-CN" sz="2600" i="1" smtClean="0">
                <a:sym typeface="Symbol" panose="05050102010706020507" pitchFamily="18" charset="2"/>
              </a:rPr>
              <a:t></a:t>
            </a:r>
            <a:r>
              <a:rPr lang="en-US" altLang="zh-CN" sz="2600" smtClean="0">
                <a:sym typeface="Symbol" panose="05050102010706020507" pitchFamily="18" charset="2"/>
              </a:rPr>
              <a:t>=0.05</a:t>
            </a:r>
            <a:r>
              <a:rPr lang="en-US" altLang="zh-CN" sz="2600" smtClean="0"/>
              <a:t>) </a:t>
            </a:r>
            <a:r>
              <a:rPr lang="zh-CN" altLang="en-US" sz="2600" smtClean="0"/>
              <a:t>。这也暗示了模型中存在多重共线性</a:t>
            </a:r>
          </a:p>
          <a:p>
            <a:pPr marL="609600" indent="-609600" algn="just">
              <a:spcBef>
                <a:spcPct val="30000"/>
              </a:spcBef>
              <a:buFontTx/>
              <a:buAutoNum type="arabicPeriod"/>
              <a:defRPr/>
            </a:pPr>
            <a:r>
              <a:rPr lang="zh-CN" altLang="en-US" sz="2600" smtClean="0"/>
              <a:t>固定资产投资额的回归系数为负号</a:t>
            </a:r>
            <a:r>
              <a:rPr lang="en-US" altLang="zh-CN" sz="2600" smtClean="0"/>
              <a:t>(-0.029193) </a:t>
            </a:r>
            <a:r>
              <a:rPr lang="zh-CN" altLang="en-US" sz="2600" smtClean="0"/>
              <a:t>，与预期的不一致</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animEffect transition="in" filter="wipe(left)">
                                      <p:cBhvr>
                                        <p:cTn id="7" dur="500"/>
                                        <p:tgtEl>
                                          <p:spTgt spid="836611">
                                            <p:txEl>
                                              <p:pRg st="0" end="0"/>
                                            </p:txEl>
                                          </p:spTgt>
                                        </p:tgtEl>
                                      </p:cBhvr>
                                    </p:animEffect>
                                  </p:childTnLst>
                                  <p:subTnLst>
                                    <p:animClr clrSpc="rgb" dir="cw">
                                      <p:cBhvr override="childStyle">
                                        <p:cTn dur="1" fill="hold" display="0" masterRel="nextClick" afterEffect="1"/>
                                        <p:tgtEl>
                                          <p:spTgt spid="8366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6611">
                                            <p:txEl>
                                              <p:pRg st="1" end="1"/>
                                            </p:txEl>
                                          </p:spTgt>
                                        </p:tgtEl>
                                        <p:attrNameLst>
                                          <p:attrName>style.visibility</p:attrName>
                                        </p:attrNameLst>
                                      </p:cBhvr>
                                      <p:to>
                                        <p:strVal val="visible"/>
                                      </p:to>
                                    </p:set>
                                    <p:animEffect transition="in" filter="wipe(left)">
                                      <p:cBhvr>
                                        <p:cTn id="12" dur="500"/>
                                        <p:tgtEl>
                                          <p:spTgt spid="836611">
                                            <p:txEl>
                                              <p:pRg st="1" end="1"/>
                                            </p:txEl>
                                          </p:spTgt>
                                        </p:tgtEl>
                                      </p:cBhvr>
                                    </p:animEffect>
                                  </p:childTnLst>
                                  <p:subTnLst>
                                    <p:animClr clrSpc="rgb" dir="cw">
                                      <p:cBhvr override="childStyle">
                                        <p:cTn dur="1" fill="hold" display="0" masterRel="nextClick" afterEffect="1"/>
                                        <p:tgtEl>
                                          <p:spTgt spid="8366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6611">
                                            <p:txEl>
                                              <p:pRg st="2" end="2"/>
                                            </p:txEl>
                                          </p:spTgt>
                                        </p:tgtEl>
                                        <p:attrNameLst>
                                          <p:attrName>style.visibility</p:attrName>
                                        </p:attrNameLst>
                                      </p:cBhvr>
                                      <p:to>
                                        <p:strVal val="visible"/>
                                      </p:to>
                                    </p:set>
                                    <p:animEffect transition="in" filter="wipe(left)">
                                      <p:cBhvr>
                                        <p:cTn id="17" dur="500"/>
                                        <p:tgtEl>
                                          <p:spTgt spid="836611">
                                            <p:txEl>
                                              <p:pRg st="2" end="2"/>
                                            </p:txEl>
                                          </p:spTgt>
                                        </p:tgtEl>
                                      </p:cBhvr>
                                    </p:animEffect>
                                  </p:childTnLst>
                                  <p:subTnLst>
                                    <p:animClr clrSpc="rgb" dir="cw">
                                      <p:cBhvr override="childStyle">
                                        <p:cTn dur="1" fill="hold" display="0" masterRel="nextClick" afterEffect="1"/>
                                        <p:tgtEl>
                                          <p:spTgt spid="836611">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38658" name="Rectangle 2"/>
          <p:cNvSpPr>
            <a:spLocks noGrp="1" noChangeArrowheads="1"/>
          </p:cNvSpPr>
          <p:nvPr>
            <p:ph type="ctrTitle"/>
          </p:nvPr>
        </p:nvSpPr>
        <p:spPr>
          <a:xfrm>
            <a:off x="609600" y="2286000"/>
            <a:ext cx="7772400" cy="1371600"/>
          </a:xfrm>
        </p:spPr>
        <p:txBody>
          <a:bodyPr anchor="ctr" anchorCtr="0"/>
          <a:lstStyle/>
          <a:p>
            <a:pPr>
              <a:defRPr/>
            </a:pPr>
            <a:r>
              <a:rPr lang="zh-CN" altLang="en-US" sz="4400" smtClean="0"/>
              <a:t>多重共线性问题的处理</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1828800" y="228600"/>
            <a:ext cx="7010400" cy="990600"/>
          </a:xfrm>
        </p:spPr>
        <p:txBody>
          <a:bodyPr/>
          <a:lstStyle/>
          <a:p>
            <a:pPr>
              <a:defRPr/>
            </a:pPr>
            <a:r>
              <a:rPr lang="zh-CN" altLang="en-US" smtClean="0"/>
              <a:t>多重共线性</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问题的处理</a:t>
            </a:r>
            <a:r>
              <a:rPr lang="en-US" altLang="zh-CN" sz="3600" smtClean="0">
                <a:solidFill>
                  <a:schemeClr val="hlink"/>
                </a:solidFill>
                <a:latin typeface="Arial" panose="020B0604020202020204" pitchFamily="34" charset="0"/>
              </a:rPr>
              <a:t>)</a:t>
            </a:r>
          </a:p>
        </p:txBody>
      </p:sp>
      <p:sp>
        <p:nvSpPr>
          <p:cNvPr id="840707" name="Rectangle 3"/>
          <p:cNvSpPr>
            <a:spLocks noGrp="1" noChangeArrowheads="1"/>
          </p:cNvSpPr>
          <p:nvPr>
            <p:ph type="body" idx="1"/>
          </p:nvPr>
        </p:nvSpPr>
        <p:spPr>
          <a:xfrm>
            <a:off x="609600" y="1628775"/>
            <a:ext cx="8077200" cy="4543425"/>
          </a:xfrm>
        </p:spPr>
        <p:txBody>
          <a:bodyPr/>
          <a:lstStyle/>
          <a:p>
            <a:pPr marL="609600" indent="-609600" algn="just">
              <a:spcBef>
                <a:spcPct val="30000"/>
              </a:spcBef>
              <a:buFontTx/>
              <a:buAutoNum type="arabicPeriod"/>
              <a:defRPr/>
            </a:pPr>
            <a:r>
              <a:rPr lang="zh-CN" altLang="en-US" smtClean="0"/>
              <a:t>将一个或多个相关的自变量从模型中剔除，使保留的自变量尽可能不相关</a:t>
            </a:r>
            <a:endParaRPr lang="zh-CN" altLang="en-US" smtClean="0">
              <a:cs typeface="Times New Roman" panose="02020603050405020304" pitchFamily="18" charset="0"/>
            </a:endParaRPr>
          </a:p>
          <a:p>
            <a:pPr marL="609600" indent="-609600" algn="just">
              <a:spcBef>
                <a:spcPct val="30000"/>
              </a:spcBef>
              <a:buFontTx/>
              <a:buAutoNum type="arabicPeriod"/>
              <a:defRPr/>
            </a:pPr>
            <a:r>
              <a:rPr lang="zh-CN" altLang="en-US" smtClean="0"/>
              <a:t>如果要在模型中保留所有的自变量，则应</a:t>
            </a:r>
            <a:endParaRPr lang="zh-CN" altLang="en-US" smtClean="0">
              <a:cs typeface="Times New Roman" panose="02020603050405020304" pitchFamily="18" charset="0"/>
            </a:endParaRPr>
          </a:p>
          <a:p>
            <a:pPr marL="1219200" lvl="1" indent="-533400" algn="just">
              <a:spcBef>
                <a:spcPct val="30000"/>
              </a:spcBef>
              <a:defRPr/>
            </a:pPr>
            <a:r>
              <a:rPr lang="zh-CN" altLang="en-US" smtClean="0"/>
              <a:t>避免根据 </a:t>
            </a:r>
            <a:r>
              <a:rPr lang="en-US" altLang="zh-CN" i="1" smtClean="0">
                <a:cs typeface="Times New Roman" panose="02020603050405020304" pitchFamily="18" charset="0"/>
              </a:rPr>
              <a:t>t </a:t>
            </a:r>
            <a:r>
              <a:rPr lang="zh-CN" altLang="en-US" smtClean="0"/>
              <a:t>统计量对单个参数进行检验</a:t>
            </a:r>
            <a:endParaRPr lang="zh-CN" altLang="en-US" smtClean="0">
              <a:cs typeface="Times New Roman" panose="02020603050405020304" pitchFamily="18" charset="0"/>
            </a:endParaRPr>
          </a:p>
          <a:p>
            <a:pPr marL="1219200" lvl="1" indent="-533400" algn="just">
              <a:spcBef>
                <a:spcPct val="30000"/>
              </a:spcBef>
              <a:defRPr/>
            </a:pPr>
            <a:r>
              <a:rPr lang="zh-CN" altLang="en-US" smtClean="0"/>
              <a:t>对因变量值的推断</a:t>
            </a:r>
            <a:r>
              <a:rPr lang="en-US" altLang="zh-CN" smtClean="0"/>
              <a:t>(</a:t>
            </a:r>
            <a:r>
              <a:rPr lang="zh-CN" altLang="en-US" smtClean="0"/>
              <a:t>估计或预测</a:t>
            </a:r>
            <a:r>
              <a:rPr lang="en-US" altLang="zh-CN" smtClean="0"/>
              <a:t>)</a:t>
            </a:r>
            <a:r>
              <a:rPr lang="zh-CN" altLang="en-US" smtClean="0"/>
              <a:t>的限定在自变量样本值的范围内</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0707">
                                            <p:txEl>
                                              <p:pRg st="0" end="0"/>
                                            </p:txEl>
                                          </p:spTgt>
                                        </p:tgtEl>
                                        <p:attrNameLst>
                                          <p:attrName>style.visibility</p:attrName>
                                        </p:attrNameLst>
                                      </p:cBhvr>
                                      <p:to>
                                        <p:strVal val="visible"/>
                                      </p:to>
                                    </p:set>
                                    <p:animEffect transition="in" filter="wipe(left)">
                                      <p:cBhvr>
                                        <p:cTn id="7" dur="500"/>
                                        <p:tgtEl>
                                          <p:spTgt spid="840707">
                                            <p:txEl>
                                              <p:pRg st="0" end="0"/>
                                            </p:txEl>
                                          </p:spTgt>
                                        </p:tgtEl>
                                      </p:cBhvr>
                                    </p:animEffect>
                                  </p:childTnLst>
                                  <p:subTnLst>
                                    <p:animClr clrSpc="rgb" dir="cw">
                                      <p:cBhvr override="childStyle">
                                        <p:cTn dur="1" fill="hold" display="0" masterRel="nextClick" afterEffect="1"/>
                                        <p:tgtEl>
                                          <p:spTgt spid="8407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0707">
                                            <p:txEl>
                                              <p:pRg st="1" end="1"/>
                                            </p:txEl>
                                          </p:spTgt>
                                        </p:tgtEl>
                                        <p:attrNameLst>
                                          <p:attrName>style.visibility</p:attrName>
                                        </p:attrNameLst>
                                      </p:cBhvr>
                                      <p:to>
                                        <p:strVal val="visible"/>
                                      </p:to>
                                    </p:set>
                                    <p:animEffect transition="in" filter="wipe(left)">
                                      <p:cBhvr>
                                        <p:cTn id="12" dur="500"/>
                                        <p:tgtEl>
                                          <p:spTgt spid="840707">
                                            <p:txEl>
                                              <p:pRg st="1" end="1"/>
                                            </p:txEl>
                                          </p:spTgt>
                                        </p:tgtEl>
                                      </p:cBhvr>
                                    </p:animEffect>
                                  </p:childTnLst>
                                  <p:subTnLst>
                                    <p:animClr clrSpc="rgb" dir="cw">
                                      <p:cBhvr override="childStyle">
                                        <p:cTn dur="1" fill="hold" display="0" masterRel="nextClick" afterEffect="1"/>
                                        <p:tgtEl>
                                          <p:spTgt spid="8407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40707">
                                            <p:txEl>
                                              <p:pRg st="2" end="2"/>
                                            </p:txEl>
                                          </p:spTgt>
                                        </p:tgtEl>
                                        <p:attrNameLst>
                                          <p:attrName>style.visibility</p:attrName>
                                        </p:attrNameLst>
                                      </p:cBhvr>
                                      <p:to>
                                        <p:strVal val="visible"/>
                                      </p:to>
                                    </p:set>
                                    <p:animEffect transition="in" filter="wipe(left)">
                                      <p:cBhvr>
                                        <p:cTn id="15" dur="500"/>
                                        <p:tgtEl>
                                          <p:spTgt spid="840707">
                                            <p:txEl>
                                              <p:pRg st="2" end="2"/>
                                            </p:txEl>
                                          </p:spTgt>
                                        </p:tgtEl>
                                      </p:cBhvr>
                                    </p:animEffect>
                                  </p:childTnLst>
                                  <p:subTnLst>
                                    <p:animClr clrSpc="rgb" dir="cw">
                                      <p:cBhvr override="childStyle">
                                        <p:cTn dur="1" fill="hold" display="0" masterRel="nextClick" afterEffect="1"/>
                                        <p:tgtEl>
                                          <p:spTgt spid="8407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40707">
                                            <p:txEl>
                                              <p:pRg st="3" end="3"/>
                                            </p:txEl>
                                          </p:spTgt>
                                        </p:tgtEl>
                                        <p:attrNameLst>
                                          <p:attrName>style.visibility</p:attrName>
                                        </p:attrNameLst>
                                      </p:cBhvr>
                                      <p:to>
                                        <p:strVal val="visible"/>
                                      </p:to>
                                    </p:set>
                                    <p:animEffect transition="in" filter="wipe(left)">
                                      <p:cBhvr>
                                        <p:cTn id="18" dur="500"/>
                                        <p:tgtEl>
                                          <p:spTgt spid="840707">
                                            <p:txEl>
                                              <p:pRg st="3" end="3"/>
                                            </p:txEl>
                                          </p:spTgt>
                                        </p:tgtEl>
                                      </p:cBhvr>
                                    </p:animEffect>
                                  </p:childTnLst>
                                  <p:subTnLst>
                                    <p:animClr clrSpc="rgb" dir="cw">
                                      <p:cBhvr override="childStyle">
                                        <p:cTn dur="1" fill="hold" display="0" masterRel="nextClick" afterEffect="1"/>
                                        <p:tgtEl>
                                          <p:spTgt spid="84070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0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1828800" y="228600"/>
            <a:ext cx="7010400" cy="990600"/>
          </a:xfrm>
        </p:spPr>
        <p:txBody>
          <a:bodyPr/>
          <a:lstStyle/>
          <a:p>
            <a:pPr>
              <a:defRPr/>
            </a:pPr>
            <a:r>
              <a:rPr lang="zh-CN" altLang="en-US" smtClean="0"/>
              <a:t>提示</a:t>
            </a:r>
            <a:endParaRPr lang="zh-CN" altLang="en-US" sz="3600" smtClean="0">
              <a:solidFill>
                <a:schemeClr val="hlink"/>
              </a:solidFill>
              <a:latin typeface="Arial" panose="020B0604020202020204" pitchFamily="34" charset="0"/>
            </a:endParaRPr>
          </a:p>
        </p:txBody>
      </p:sp>
      <p:sp>
        <p:nvSpPr>
          <p:cNvPr id="908291" name="Rectangle 3"/>
          <p:cNvSpPr>
            <a:spLocks noGrp="1" noChangeArrowheads="1"/>
          </p:cNvSpPr>
          <p:nvPr>
            <p:ph type="body" idx="1"/>
          </p:nvPr>
        </p:nvSpPr>
        <p:spPr>
          <a:xfrm>
            <a:off x="609600" y="1628775"/>
            <a:ext cx="8077200" cy="4543425"/>
          </a:xfrm>
        </p:spPr>
        <p:txBody>
          <a:bodyPr/>
          <a:lstStyle/>
          <a:p>
            <a:pPr marL="609600" indent="-609600" algn="just">
              <a:spcBef>
                <a:spcPct val="30000"/>
              </a:spcBef>
              <a:buFontTx/>
              <a:buAutoNum type="arabicPeriod"/>
              <a:defRPr/>
            </a:pPr>
            <a:r>
              <a:rPr lang="zh-CN" altLang="en-US" smtClean="0"/>
              <a:t>在建立多元线性回归模型时，不要试图引入更多的自变量，除非确实有必要</a:t>
            </a:r>
          </a:p>
          <a:p>
            <a:pPr marL="609600" indent="-609600" algn="just">
              <a:spcBef>
                <a:spcPct val="30000"/>
              </a:spcBef>
              <a:buFontTx/>
              <a:buAutoNum type="arabicPeriod"/>
              <a:defRPr/>
            </a:pPr>
            <a:r>
              <a:rPr lang="zh-CN" altLang="en-US" smtClean="0"/>
              <a:t>在社会科学的研究中，由于所使用的大多数数据都是非试验性质的，因此，在某些情况下，得到的结果往往并不令人满意，但这不一定是选择的模型不合适，而是数据的质量不好，或者是由于引入的自变量不合适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291">
                                            <p:txEl>
                                              <p:pRg st="0" end="0"/>
                                            </p:txEl>
                                          </p:spTgt>
                                        </p:tgtEl>
                                        <p:attrNameLst>
                                          <p:attrName>style.visibility</p:attrName>
                                        </p:attrNameLst>
                                      </p:cBhvr>
                                      <p:to>
                                        <p:strVal val="visible"/>
                                      </p:to>
                                    </p:set>
                                    <p:animEffect transition="in" filter="wipe(left)">
                                      <p:cBhvr>
                                        <p:cTn id="7" dur="500"/>
                                        <p:tgtEl>
                                          <p:spTgt spid="908291">
                                            <p:txEl>
                                              <p:pRg st="0" end="0"/>
                                            </p:txEl>
                                          </p:spTgt>
                                        </p:tgtEl>
                                      </p:cBhvr>
                                    </p:animEffect>
                                  </p:childTnLst>
                                  <p:subTnLst>
                                    <p:animClr clrSpc="rgb" dir="cw">
                                      <p:cBhvr override="childStyle">
                                        <p:cTn dur="1" fill="hold" display="0" masterRel="nextClick" afterEffect="1"/>
                                        <p:tgtEl>
                                          <p:spTgt spid="9082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8291">
                                            <p:txEl>
                                              <p:pRg st="1" end="1"/>
                                            </p:txEl>
                                          </p:spTgt>
                                        </p:tgtEl>
                                        <p:attrNameLst>
                                          <p:attrName>style.visibility</p:attrName>
                                        </p:attrNameLst>
                                      </p:cBhvr>
                                      <p:to>
                                        <p:strVal val="visible"/>
                                      </p:to>
                                    </p:set>
                                    <p:animEffect transition="in" filter="wipe(left)">
                                      <p:cBhvr>
                                        <p:cTn id="12" dur="500"/>
                                        <p:tgtEl>
                                          <p:spTgt spid="908291">
                                            <p:txEl>
                                              <p:pRg st="1" end="1"/>
                                            </p:txEl>
                                          </p:spTgt>
                                        </p:tgtEl>
                                      </p:cBhvr>
                                    </p:animEffect>
                                  </p:childTnLst>
                                  <p:subTnLst>
                                    <p:animClr clrSpc="rgb" dir="cw">
                                      <p:cBhvr override="childStyle">
                                        <p:cTn dur="1" fill="hold" display="0" masterRel="nextClick" afterEffect="1"/>
                                        <p:tgtEl>
                                          <p:spTgt spid="908291">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2434" name="Rectangle 2"/>
          <p:cNvSpPr>
            <a:spLocks noChangeArrowheads="1"/>
          </p:cNvSpPr>
          <p:nvPr/>
        </p:nvSpPr>
        <p:spPr bwMode="auto">
          <a:xfrm>
            <a:off x="2057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mtClean="0">
                <a:latin typeface="Arial" panose="020B0604020202020204" pitchFamily="34" charset="0"/>
              </a:rPr>
              <a:t>12</a:t>
            </a:r>
            <a:r>
              <a:rPr lang="en-US" altLang="zh-CN" smtClean="0">
                <a:latin typeface="Arial" panose="020B0604020202020204" pitchFamily="34" charset="0"/>
                <a:cs typeface="Arial" panose="020B0604020202020204" pitchFamily="34" charset="0"/>
              </a:rPr>
              <a:t>.1</a:t>
            </a:r>
            <a:r>
              <a:rPr lang="en-US" altLang="zh-CN" smtClean="0">
                <a:latin typeface="Arial" panose="020B0604020202020204" pitchFamily="34" charset="0"/>
              </a:rPr>
              <a:t>   </a:t>
            </a:r>
            <a:r>
              <a:rPr lang="zh-CN" altLang="en-US" smtClean="0">
                <a:latin typeface="Arial" panose="020B0604020202020204" pitchFamily="34" charset="0"/>
              </a:rPr>
              <a:t>多元线性回归模型</a:t>
            </a:r>
          </a:p>
        </p:txBody>
      </p:sp>
      <p:sp>
        <p:nvSpPr>
          <p:cNvPr id="40243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smtClean="0"/>
              <a:t>12.1.1  </a:t>
            </a:r>
            <a:r>
              <a:rPr lang="zh-CN" altLang="en-US" b="1" smtClean="0"/>
              <a:t>多元回归模型与回归方程</a:t>
            </a:r>
          </a:p>
          <a:p>
            <a:pPr>
              <a:defRPr/>
            </a:pPr>
            <a:r>
              <a:rPr lang="en-US" altLang="zh-CN" b="1" smtClean="0"/>
              <a:t>12.1.2  </a:t>
            </a:r>
            <a:r>
              <a:rPr lang="zh-CN" altLang="en-US" b="1" smtClean="0"/>
              <a:t>估计的多元回归方程</a:t>
            </a:r>
          </a:p>
          <a:p>
            <a:pPr>
              <a:defRPr/>
            </a:pPr>
            <a:r>
              <a:rPr lang="en-US" altLang="zh-CN" b="1" smtClean="0"/>
              <a:t>12.1.3  </a:t>
            </a:r>
            <a:r>
              <a:rPr lang="zh-CN" altLang="en-US" b="1" smtClean="0"/>
              <a:t>参数的最小二乘估计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5042" name="Rectangle 2"/>
          <p:cNvSpPr>
            <a:spLocks noChangeArrowheads="1"/>
          </p:cNvSpPr>
          <p:nvPr/>
        </p:nvSpPr>
        <p:spPr bwMode="auto">
          <a:xfrm>
            <a:off x="1752600" y="3048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z="3200" smtClean="0">
                <a:latin typeface="Arial" panose="020B0604020202020204" pitchFamily="34" charset="0"/>
              </a:rPr>
              <a:t>12</a:t>
            </a:r>
            <a:r>
              <a:rPr lang="en-US" altLang="zh-CN" sz="3200" smtClean="0">
                <a:latin typeface="Arial" panose="020B0604020202020204" pitchFamily="34" charset="0"/>
                <a:cs typeface="Arial" panose="020B0604020202020204" pitchFamily="34" charset="0"/>
              </a:rPr>
              <a:t>.5</a:t>
            </a:r>
            <a:r>
              <a:rPr lang="en-US" altLang="zh-CN" sz="3200" smtClean="0">
                <a:latin typeface="Arial" panose="020B0604020202020204" pitchFamily="34" charset="0"/>
              </a:rPr>
              <a:t>   </a:t>
            </a:r>
            <a:r>
              <a:rPr lang="zh-CN" altLang="en-US" sz="3200" smtClean="0">
                <a:latin typeface="Arial" panose="020B0604020202020204" pitchFamily="34" charset="0"/>
              </a:rPr>
              <a:t>利用回归方程进行估计和预测</a:t>
            </a:r>
          </a:p>
        </p:txBody>
      </p:sp>
      <p:sp>
        <p:nvSpPr>
          <p:cNvPr id="855043"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buFontTx/>
              <a:buAutoNum type="ea1ChsPeriod"/>
              <a:defRPr/>
            </a:pPr>
            <a:endParaRPr lang="zh-CN" altLang="zh-CN" b="1" smtClean="0"/>
          </a:p>
        </p:txBody>
      </p:sp>
      <p:sp>
        <p:nvSpPr>
          <p:cNvPr id="855044" name="Rectangle 4"/>
          <p:cNvSpPr>
            <a:spLocks noChangeArrowheads="1"/>
          </p:cNvSpPr>
          <p:nvPr/>
        </p:nvSpPr>
        <p:spPr bwMode="auto">
          <a:xfrm>
            <a:off x="990600" y="25146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zh-CN" altLang="en-US" sz="4400" smtClean="0">
                <a:latin typeface="Arial" panose="020B0604020202020204" pitchFamily="34" charset="0"/>
              </a:rPr>
              <a:t>软件应用</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1828800" y="228600"/>
            <a:ext cx="7010400" cy="990600"/>
          </a:xfrm>
        </p:spPr>
        <p:txBody>
          <a:bodyPr/>
          <a:lstStyle/>
          <a:p>
            <a:pPr>
              <a:defRPr/>
            </a:pPr>
            <a:r>
              <a:rPr lang="zh-CN" altLang="en-US" sz="3600" smtClean="0">
                <a:latin typeface="Arial" panose="020B0604020202020204" pitchFamily="34" charset="0"/>
              </a:rPr>
              <a:t>用</a:t>
            </a:r>
            <a:r>
              <a:rPr lang="en-US" altLang="zh-CN" sz="3600" smtClean="0">
                <a:latin typeface="Arial" panose="020B0604020202020204" pitchFamily="34" charset="0"/>
              </a:rPr>
              <a:t>SPSS</a:t>
            </a:r>
            <a:r>
              <a:rPr lang="zh-CN" altLang="en-US" sz="3600" smtClean="0">
                <a:latin typeface="Arial" panose="020B0604020202020204" pitchFamily="34" charset="0"/>
              </a:rPr>
              <a:t>求置信区间和预测区间</a:t>
            </a:r>
          </a:p>
        </p:txBody>
      </p:sp>
      <p:pic>
        <p:nvPicPr>
          <p:cNvPr id="849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73238"/>
            <a:ext cx="8208962"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861186" name="Rectangle 2"/>
          <p:cNvSpPr>
            <a:spLocks noGrp="1" noChangeArrowheads="1"/>
          </p:cNvSpPr>
          <p:nvPr>
            <p:ph type="title"/>
          </p:nvPr>
        </p:nvSpPr>
        <p:spPr>
          <a:xfrm>
            <a:off x="1828800" y="228600"/>
            <a:ext cx="7010400" cy="990600"/>
          </a:xfrm>
        </p:spPr>
        <p:txBody>
          <a:bodyPr/>
          <a:lstStyle/>
          <a:p>
            <a:pPr>
              <a:defRPr/>
            </a:pPr>
            <a:r>
              <a:rPr lang="zh-CN" altLang="en-US" smtClean="0"/>
              <a:t>置信区间和预测区间</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8704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8137525"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1752600" y="3048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mtClean="0">
                <a:latin typeface="Arial" panose="020B0604020202020204" pitchFamily="34" charset="0"/>
              </a:rPr>
              <a:t>12</a:t>
            </a:r>
            <a:r>
              <a:rPr lang="en-US" altLang="zh-CN" smtClean="0">
                <a:latin typeface="Arial" panose="020B0604020202020204" pitchFamily="34" charset="0"/>
                <a:cs typeface="Arial" panose="020B0604020202020204" pitchFamily="34" charset="0"/>
              </a:rPr>
              <a:t>.6</a:t>
            </a:r>
            <a:r>
              <a:rPr lang="en-US" altLang="zh-CN" smtClean="0">
                <a:latin typeface="Arial" panose="020B0604020202020204" pitchFamily="34" charset="0"/>
              </a:rPr>
              <a:t>   </a:t>
            </a:r>
            <a:r>
              <a:rPr lang="zh-CN" altLang="en-US" smtClean="0">
                <a:latin typeface="Arial" panose="020B0604020202020204" pitchFamily="34" charset="0"/>
              </a:rPr>
              <a:t>变量选择与逐步回归</a:t>
            </a:r>
          </a:p>
        </p:txBody>
      </p:sp>
      <p:sp>
        <p:nvSpPr>
          <p:cNvPr id="91955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buFontTx/>
              <a:buAutoNum type="ea1ChsPeriod"/>
              <a:defRPr/>
            </a:pPr>
            <a:endParaRPr lang="zh-CN" altLang="zh-CN" b="1" smtClean="0"/>
          </a:p>
        </p:txBody>
      </p:sp>
      <p:sp>
        <p:nvSpPr>
          <p:cNvPr id="919557" name="Rectangle 5"/>
          <p:cNvSpPr>
            <a:spLocks noChangeArrowheads="1"/>
          </p:cNvSpPr>
          <p:nvPr/>
        </p:nvSpPr>
        <p:spPr bwMode="auto">
          <a:xfrm>
            <a:off x="900113" y="1844675"/>
            <a:ext cx="7488237"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smtClean="0"/>
              <a:t>12.6.1  </a:t>
            </a:r>
            <a:r>
              <a:rPr lang="zh-CN" altLang="en-US" b="1" smtClean="0"/>
              <a:t>变量选择过程</a:t>
            </a:r>
          </a:p>
          <a:p>
            <a:pPr>
              <a:defRPr/>
            </a:pPr>
            <a:r>
              <a:rPr lang="en-US" altLang="zh-CN" b="1" smtClean="0"/>
              <a:t>12.6.2  </a:t>
            </a:r>
            <a:r>
              <a:rPr lang="zh-CN" altLang="en-US" b="1" smtClean="0"/>
              <a:t>向前选择</a:t>
            </a:r>
          </a:p>
          <a:p>
            <a:pPr>
              <a:defRPr/>
            </a:pPr>
            <a:r>
              <a:rPr lang="en-US" altLang="zh-CN" b="1" smtClean="0"/>
              <a:t>12.6.3  </a:t>
            </a:r>
            <a:r>
              <a:rPr lang="zh-CN" altLang="en-US" b="1" smtClean="0"/>
              <a:t>向后剔除</a:t>
            </a:r>
          </a:p>
          <a:p>
            <a:pPr>
              <a:defRPr/>
            </a:pPr>
            <a:r>
              <a:rPr lang="en-US" altLang="zh-CN" b="1" smtClean="0"/>
              <a:t>12.6.4  </a:t>
            </a:r>
            <a:r>
              <a:rPr lang="zh-CN" altLang="en-US" b="1" smtClean="0"/>
              <a:t>逐步回归</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1828800" y="228600"/>
            <a:ext cx="7010400" cy="1066800"/>
          </a:xfrm>
        </p:spPr>
        <p:txBody>
          <a:bodyPr/>
          <a:lstStyle/>
          <a:p>
            <a:pPr>
              <a:defRPr/>
            </a:pPr>
            <a:r>
              <a:rPr lang="zh-CN" altLang="en-US" smtClean="0"/>
              <a:t>变量选择过程</a:t>
            </a:r>
            <a:endParaRPr lang="zh-CN" altLang="en-US" sz="3600" smtClean="0">
              <a:solidFill>
                <a:schemeClr val="hlink"/>
              </a:solidFill>
              <a:latin typeface="Arial" panose="020B0604020202020204" pitchFamily="34" charset="0"/>
            </a:endParaRPr>
          </a:p>
        </p:txBody>
      </p:sp>
      <p:sp>
        <p:nvSpPr>
          <p:cNvPr id="921603" name="Rectangle 3"/>
          <p:cNvSpPr>
            <a:spLocks noGrp="1" noChangeArrowheads="1"/>
          </p:cNvSpPr>
          <p:nvPr>
            <p:ph type="body" idx="1"/>
          </p:nvPr>
        </p:nvSpPr>
        <p:spPr>
          <a:xfrm>
            <a:off x="323850" y="1628775"/>
            <a:ext cx="8569325" cy="4679950"/>
          </a:xfrm>
        </p:spPr>
        <p:txBody>
          <a:bodyPr/>
          <a:lstStyle/>
          <a:p>
            <a:pPr marL="609600" indent="-609600" algn="just">
              <a:spcBef>
                <a:spcPct val="30000"/>
              </a:spcBef>
              <a:buFontTx/>
              <a:buAutoNum type="arabicPeriod"/>
              <a:defRPr/>
            </a:pPr>
            <a:r>
              <a:rPr lang="zh-CN" altLang="en-US" sz="2600" smtClean="0"/>
              <a:t>在建立回归模型时，对自变量进行筛选</a:t>
            </a:r>
            <a:endParaRPr lang="zh-CN" altLang="en-US" sz="2600" smtClean="0">
              <a:solidFill>
                <a:srgbClr val="FFFFB1"/>
              </a:solidFill>
            </a:endParaRPr>
          </a:p>
          <a:p>
            <a:pPr marL="609600" indent="-609600" algn="just">
              <a:spcBef>
                <a:spcPct val="30000"/>
              </a:spcBef>
              <a:buFontTx/>
              <a:buAutoNum type="arabicPeriod"/>
              <a:defRPr/>
            </a:pPr>
            <a:r>
              <a:rPr lang="zh-CN" altLang="en-US" sz="2600" smtClean="0"/>
              <a:t>选择自变量的原则是对统计量进行显著性检验</a:t>
            </a:r>
          </a:p>
          <a:p>
            <a:pPr marL="1219200" lvl="1" indent="-533400" algn="just">
              <a:spcBef>
                <a:spcPct val="30000"/>
              </a:spcBef>
              <a:defRPr/>
            </a:pPr>
            <a:r>
              <a:rPr lang="zh-CN" altLang="en-US" sz="2200" smtClean="0"/>
              <a:t>将一个或一个以上的自变量引入到回归模型中时，是否使得残差平方和</a:t>
            </a:r>
            <a:r>
              <a:rPr lang="en-US" altLang="zh-CN" sz="2200" smtClean="0"/>
              <a:t>(</a:t>
            </a:r>
            <a:r>
              <a:rPr lang="en-US" altLang="zh-CN" sz="2200" i="1" smtClean="0"/>
              <a:t>SSE</a:t>
            </a:r>
            <a:r>
              <a:rPr lang="en-US" altLang="zh-CN" sz="2200" smtClean="0"/>
              <a:t>)</a:t>
            </a:r>
            <a:r>
              <a:rPr lang="zh-CN" altLang="en-US" sz="2200" smtClean="0"/>
              <a:t>有显著地减少。如果增加一个自变量使</a:t>
            </a:r>
            <a:r>
              <a:rPr lang="en-US" altLang="zh-CN" sz="2200" i="1" smtClean="0"/>
              <a:t>SSE</a:t>
            </a:r>
            <a:r>
              <a:rPr lang="zh-CN" altLang="en-US" sz="2200" smtClean="0"/>
              <a:t>的减少是显著的，则说明有必要将这个自变量引入回归模型，否则，就没有必要将这个自变量引入回归模型</a:t>
            </a:r>
          </a:p>
          <a:p>
            <a:pPr marL="1219200" lvl="1" indent="-533400" algn="just">
              <a:spcBef>
                <a:spcPct val="30000"/>
              </a:spcBef>
              <a:defRPr/>
            </a:pPr>
            <a:r>
              <a:rPr lang="zh-CN" altLang="en-US" sz="2200" smtClean="0"/>
              <a:t>确定引入自变量是否使</a:t>
            </a:r>
            <a:r>
              <a:rPr lang="en-US" altLang="zh-CN" sz="2200" i="1" smtClean="0"/>
              <a:t>SSE</a:t>
            </a:r>
            <a:r>
              <a:rPr lang="zh-CN" altLang="en-US" sz="2200" smtClean="0"/>
              <a:t>有显著减少的方法，就是使用</a:t>
            </a:r>
            <a:r>
              <a:rPr lang="en-US" altLang="zh-CN" sz="2200" i="1" smtClean="0"/>
              <a:t>F</a:t>
            </a:r>
            <a:r>
              <a:rPr lang="zh-CN" altLang="en-US" sz="2200" smtClean="0"/>
              <a:t>统计量的值作为一个标准，以此来确定是在模型中增加一个自变量，还是从模型中剔除一个自变量</a:t>
            </a:r>
          </a:p>
          <a:p>
            <a:pPr marL="609600" indent="-609600" algn="just">
              <a:spcBef>
                <a:spcPct val="30000"/>
              </a:spcBef>
              <a:buFont typeface="Wingdings" panose="05000000000000000000" pitchFamily="2" charset="2"/>
              <a:buAutoNum type="arabicPeriod"/>
              <a:defRPr/>
            </a:pPr>
            <a:r>
              <a:rPr lang="zh-CN" altLang="en-US" sz="2600" smtClean="0"/>
              <a:t>变量选择的方法主要有：向前选择、向后剔除、逐步回归、最优子集等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03">
                                            <p:txEl>
                                              <p:pRg st="0" end="0"/>
                                            </p:txEl>
                                          </p:spTgt>
                                        </p:tgtEl>
                                        <p:attrNameLst>
                                          <p:attrName>style.visibility</p:attrName>
                                        </p:attrNameLst>
                                      </p:cBhvr>
                                      <p:to>
                                        <p:strVal val="visible"/>
                                      </p:to>
                                    </p:set>
                                    <p:animEffect transition="in" filter="wipe(left)">
                                      <p:cBhvr>
                                        <p:cTn id="7" dur="500"/>
                                        <p:tgtEl>
                                          <p:spTgt spid="921603">
                                            <p:txEl>
                                              <p:pRg st="0" end="0"/>
                                            </p:txEl>
                                          </p:spTgt>
                                        </p:tgtEl>
                                      </p:cBhvr>
                                    </p:animEffect>
                                  </p:childTnLst>
                                  <p:subTnLst>
                                    <p:animClr clrSpc="rgb" dir="cw">
                                      <p:cBhvr override="childStyle">
                                        <p:cTn dur="1" fill="hold" display="0" masterRel="nextClick" afterEffect="1"/>
                                        <p:tgtEl>
                                          <p:spTgt spid="92160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03">
                                            <p:txEl>
                                              <p:pRg st="1" end="1"/>
                                            </p:txEl>
                                          </p:spTgt>
                                        </p:tgtEl>
                                        <p:attrNameLst>
                                          <p:attrName>style.visibility</p:attrName>
                                        </p:attrNameLst>
                                      </p:cBhvr>
                                      <p:to>
                                        <p:strVal val="visible"/>
                                      </p:to>
                                    </p:set>
                                    <p:animEffect transition="in" filter="wipe(left)">
                                      <p:cBhvr>
                                        <p:cTn id="12" dur="500"/>
                                        <p:tgtEl>
                                          <p:spTgt spid="921603">
                                            <p:txEl>
                                              <p:pRg st="1" end="1"/>
                                            </p:txEl>
                                          </p:spTgt>
                                        </p:tgtEl>
                                      </p:cBhvr>
                                    </p:animEffect>
                                  </p:childTnLst>
                                  <p:subTnLst>
                                    <p:animClr clrSpc="rgb" dir="cw">
                                      <p:cBhvr override="childStyle">
                                        <p:cTn dur="1" fill="hold" display="0" masterRel="nextClick" afterEffect="1"/>
                                        <p:tgtEl>
                                          <p:spTgt spid="92160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921603">
                                            <p:txEl>
                                              <p:pRg st="2" end="2"/>
                                            </p:txEl>
                                          </p:spTgt>
                                        </p:tgtEl>
                                        <p:attrNameLst>
                                          <p:attrName>style.visibility</p:attrName>
                                        </p:attrNameLst>
                                      </p:cBhvr>
                                      <p:to>
                                        <p:strVal val="visible"/>
                                      </p:to>
                                    </p:set>
                                    <p:animEffect transition="in" filter="wipe(left)">
                                      <p:cBhvr>
                                        <p:cTn id="15" dur="500"/>
                                        <p:tgtEl>
                                          <p:spTgt spid="921603">
                                            <p:txEl>
                                              <p:pRg st="2" end="2"/>
                                            </p:txEl>
                                          </p:spTgt>
                                        </p:tgtEl>
                                      </p:cBhvr>
                                    </p:animEffect>
                                  </p:childTnLst>
                                  <p:subTnLst>
                                    <p:animClr clrSpc="rgb" dir="cw">
                                      <p:cBhvr override="childStyle">
                                        <p:cTn dur="1" fill="hold" display="0" masterRel="nextClick" afterEffect="1"/>
                                        <p:tgtEl>
                                          <p:spTgt spid="92160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21603">
                                            <p:txEl>
                                              <p:pRg st="3" end="3"/>
                                            </p:txEl>
                                          </p:spTgt>
                                        </p:tgtEl>
                                        <p:attrNameLst>
                                          <p:attrName>style.visibility</p:attrName>
                                        </p:attrNameLst>
                                      </p:cBhvr>
                                      <p:to>
                                        <p:strVal val="visible"/>
                                      </p:to>
                                    </p:set>
                                    <p:animEffect transition="in" filter="wipe(left)">
                                      <p:cBhvr>
                                        <p:cTn id="18" dur="500"/>
                                        <p:tgtEl>
                                          <p:spTgt spid="921603">
                                            <p:txEl>
                                              <p:pRg st="3" end="3"/>
                                            </p:txEl>
                                          </p:spTgt>
                                        </p:tgtEl>
                                      </p:cBhvr>
                                    </p:animEffect>
                                  </p:childTnLst>
                                  <p:subTnLst>
                                    <p:animClr clrSpc="rgb" dir="cw">
                                      <p:cBhvr override="childStyle">
                                        <p:cTn dur="1" fill="hold" display="0" masterRel="nextClick" afterEffect="1"/>
                                        <p:tgtEl>
                                          <p:spTgt spid="92160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21603">
                                            <p:txEl>
                                              <p:pRg st="4" end="4"/>
                                            </p:txEl>
                                          </p:spTgt>
                                        </p:tgtEl>
                                        <p:attrNameLst>
                                          <p:attrName>style.visibility</p:attrName>
                                        </p:attrNameLst>
                                      </p:cBhvr>
                                      <p:to>
                                        <p:strVal val="visible"/>
                                      </p:to>
                                    </p:set>
                                    <p:animEffect transition="in" filter="wipe(left)">
                                      <p:cBhvr>
                                        <p:cTn id="23" dur="500"/>
                                        <p:tgtEl>
                                          <p:spTgt spid="921603">
                                            <p:txEl>
                                              <p:pRg st="4" end="4"/>
                                            </p:txEl>
                                          </p:spTgt>
                                        </p:tgtEl>
                                      </p:cBhvr>
                                    </p:animEffect>
                                  </p:childTnLst>
                                  <p:subTnLst>
                                    <p:animClr clrSpc="rgb" dir="cw">
                                      <p:cBhvr override="childStyle">
                                        <p:cTn dur="1" fill="hold" display="0" masterRel="nextClick" afterEffect="1"/>
                                        <p:tgtEl>
                                          <p:spTgt spid="92160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3"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1828800" y="228600"/>
            <a:ext cx="7010400" cy="1066800"/>
          </a:xfrm>
        </p:spPr>
        <p:txBody>
          <a:bodyPr/>
          <a:lstStyle/>
          <a:p>
            <a:pPr>
              <a:defRPr/>
            </a:pPr>
            <a:r>
              <a:rPr lang="zh-CN" altLang="en-US" smtClean="0"/>
              <a:t>向前选择 </a:t>
            </a:r>
            <a:br>
              <a:rPr lang="zh-CN" altLang="en-US" smtClean="0"/>
            </a:br>
            <a:r>
              <a:rPr lang="en-US" altLang="zh-CN" sz="3600" smtClean="0">
                <a:solidFill>
                  <a:schemeClr val="hlink"/>
                </a:solidFill>
                <a:latin typeface="Arial" panose="020B0604020202020204" pitchFamily="34" charset="0"/>
              </a:rPr>
              <a:t>(forward selection)</a:t>
            </a:r>
          </a:p>
        </p:txBody>
      </p:sp>
      <p:sp>
        <p:nvSpPr>
          <p:cNvPr id="927747" name="Rectangle 3"/>
          <p:cNvSpPr>
            <a:spLocks noGrp="1" noChangeArrowheads="1"/>
          </p:cNvSpPr>
          <p:nvPr>
            <p:ph type="body" idx="1"/>
          </p:nvPr>
        </p:nvSpPr>
        <p:spPr>
          <a:xfrm>
            <a:off x="323850" y="1676400"/>
            <a:ext cx="8569325" cy="4560888"/>
          </a:xfrm>
        </p:spPr>
        <p:txBody>
          <a:bodyPr/>
          <a:lstStyle/>
          <a:p>
            <a:pPr marL="609600" indent="-609600" algn="just">
              <a:lnSpc>
                <a:spcPct val="90000"/>
              </a:lnSpc>
              <a:spcBef>
                <a:spcPct val="30000"/>
              </a:spcBef>
              <a:buFontTx/>
              <a:buAutoNum type="arabicPeriod"/>
              <a:defRPr/>
            </a:pPr>
            <a:r>
              <a:rPr lang="zh-CN" altLang="en-US" smtClean="0"/>
              <a:t>从模型中没有自变量开始</a:t>
            </a:r>
          </a:p>
          <a:p>
            <a:pPr marL="609600" indent="-609600" algn="just">
              <a:lnSpc>
                <a:spcPct val="90000"/>
              </a:lnSpc>
              <a:spcBef>
                <a:spcPct val="30000"/>
              </a:spcBef>
              <a:buFontTx/>
              <a:buAutoNum type="arabicPeriod"/>
              <a:defRPr/>
            </a:pPr>
            <a:r>
              <a:rPr lang="zh-CN" altLang="en-US" smtClean="0"/>
              <a:t>对</a:t>
            </a:r>
            <a:r>
              <a:rPr lang="en-US" altLang="zh-CN" i="1" smtClean="0"/>
              <a:t>k</a:t>
            </a:r>
            <a:r>
              <a:rPr lang="zh-CN" altLang="en-US" smtClean="0"/>
              <a:t>个自变量分别拟合对因变量的一元线性回归模型，共有</a:t>
            </a:r>
            <a:r>
              <a:rPr lang="en-US" altLang="zh-CN" i="1" smtClean="0"/>
              <a:t>k</a:t>
            </a:r>
            <a:r>
              <a:rPr lang="zh-CN" altLang="en-US" smtClean="0"/>
              <a:t>个，然后找出</a:t>
            </a:r>
            <a:r>
              <a:rPr lang="en-US" altLang="zh-CN" smtClean="0"/>
              <a:t>F</a:t>
            </a:r>
            <a:r>
              <a:rPr lang="zh-CN" altLang="en-US" smtClean="0"/>
              <a:t>统计量的值最高的模型及其自变量，并将其首先引入模型 </a:t>
            </a:r>
          </a:p>
          <a:p>
            <a:pPr marL="609600" indent="-609600" algn="just">
              <a:lnSpc>
                <a:spcPct val="90000"/>
              </a:lnSpc>
              <a:spcBef>
                <a:spcPct val="30000"/>
              </a:spcBef>
              <a:buFontTx/>
              <a:buAutoNum type="arabicPeriod"/>
              <a:defRPr/>
            </a:pPr>
            <a:r>
              <a:rPr lang="zh-CN" altLang="en-US" smtClean="0"/>
              <a:t>分别拟合引入模型外的</a:t>
            </a:r>
            <a:r>
              <a:rPr lang="en-US" altLang="zh-CN" i="1" smtClean="0"/>
              <a:t>k</a:t>
            </a:r>
            <a:r>
              <a:rPr lang="en-US" altLang="zh-CN" smtClean="0"/>
              <a:t>-1</a:t>
            </a:r>
            <a:r>
              <a:rPr lang="zh-CN" altLang="en-US" smtClean="0"/>
              <a:t>个自变量的线性回归模型 </a:t>
            </a:r>
          </a:p>
          <a:p>
            <a:pPr marL="609600" indent="-609600" algn="just">
              <a:lnSpc>
                <a:spcPct val="90000"/>
              </a:lnSpc>
              <a:spcBef>
                <a:spcPct val="30000"/>
              </a:spcBef>
              <a:buFontTx/>
              <a:buAutoNum type="arabicPeriod"/>
              <a:defRPr/>
            </a:pPr>
            <a:r>
              <a:rPr lang="zh-CN" altLang="en-US" smtClean="0"/>
              <a:t>如此反复进行，直至模型外的自变量均无统计显著性为止</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7747">
                                            <p:txEl>
                                              <p:pRg st="0" end="0"/>
                                            </p:txEl>
                                          </p:spTgt>
                                        </p:tgtEl>
                                        <p:attrNameLst>
                                          <p:attrName>style.visibility</p:attrName>
                                        </p:attrNameLst>
                                      </p:cBhvr>
                                      <p:to>
                                        <p:strVal val="visible"/>
                                      </p:to>
                                    </p:set>
                                    <p:animEffect transition="in" filter="wipe(left)">
                                      <p:cBhvr>
                                        <p:cTn id="7" dur="500"/>
                                        <p:tgtEl>
                                          <p:spTgt spid="927747">
                                            <p:txEl>
                                              <p:pRg st="0" end="0"/>
                                            </p:txEl>
                                          </p:spTgt>
                                        </p:tgtEl>
                                      </p:cBhvr>
                                    </p:animEffect>
                                  </p:childTnLst>
                                  <p:subTnLst>
                                    <p:animClr clrSpc="rgb" dir="cw">
                                      <p:cBhvr override="childStyle">
                                        <p:cTn dur="1" fill="hold" display="0" masterRel="nextClick" afterEffect="1"/>
                                        <p:tgtEl>
                                          <p:spTgt spid="92774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7747">
                                            <p:txEl>
                                              <p:pRg st="1" end="1"/>
                                            </p:txEl>
                                          </p:spTgt>
                                        </p:tgtEl>
                                        <p:attrNameLst>
                                          <p:attrName>style.visibility</p:attrName>
                                        </p:attrNameLst>
                                      </p:cBhvr>
                                      <p:to>
                                        <p:strVal val="visible"/>
                                      </p:to>
                                    </p:set>
                                    <p:animEffect transition="in" filter="wipe(left)">
                                      <p:cBhvr>
                                        <p:cTn id="12" dur="500"/>
                                        <p:tgtEl>
                                          <p:spTgt spid="927747">
                                            <p:txEl>
                                              <p:pRg st="1" end="1"/>
                                            </p:txEl>
                                          </p:spTgt>
                                        </p:tgtEl>
                                      </p:cBhvr>
                                    </p:animEffect>
                                  </p:childTnLst>
                                  <p:subTnLst>
                                    <p:animClr clrSpc="rgb" dir="cw">
                                      <p:cBhvr override="childStyle">
                                        <p:cTn dur="1" fill="hold" display="0" masterRel="nextClick" afterEffect="1"/>
                                        <p:tgtEl>
                                          <p:spTgt spid="92774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7747">
                                            <p:txEl>
                                              <p:pRg st="2" end="2"/>
                                            </p:txEl>
                                          </p:spTgt>
                                        </p:tgtEl>
                                        <p:attrNameLst>
                                          <p:attrName>style.visibility</p:attrName>
                                        </p:attrNameLst>
                                      </p:cBhvr>
                                      <p:to>
                                        <p:strVal val="visible"/>
                                      </p:to>
                                    </p:set>
                                    <p:animEffect transition="in" filter="wipe(left)">
                                      <p:cBhvr>
                                        <p:cTn id="17" dur="500"/>
                                        <p:tgtEl>
                                          <p:spTgt spid="927747">
                                            <p:txEl>
                                              <p:pRg st="2" end="2"/>
                                            </p:txEl>
                                          </p:spTgt>
                                        </p:tgtEl>
                                      </p:cBhvr>
                                    </p:animEffect>
                                  </p:childTnLst>
                                  <p:subTnLst>
                                    <p:animClr clrSpc="rgb" dir="cw">
                                      <p:cBhvr override="childStyle">
                                        <p:cTn dur="1" fill="hold" display="0" masterRel="nextClick" afterEffect="1"/>
                                        <p:tgtEl>
                                          <p:spTgt spid="92774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7747">
                                            <p:txEl>
                                              <p:pRg st="3" end="3"/>
                                            </p:txEl>
                                          </p:spTgt>
                                        </p:tgtEl>
                                        <p:attrNameLst>
                                          <p:attrName>style.visibility</p:attrName>
                                        </p:attrNameLst>
                                      </p:cBhvr>
                                      <p:to>
                                        <p:strVal val="visible"/>
                                      </p:to>
                                    </p:set>
                                    <p:animEffect transition="in" filter="wipe(left)">
                                      <p:cBhvr>
                                        <p:cTn id="22" dur="500"/>
                                        <p:tgtEl>
                                          <p:spTgt spid="927747">
                                            <p:txEl>
                                              <p:pRg st="3" end="3"/>
                                            </p:txEl>
                                          </p:spTgt>
                                        </p:tgtEl>
                                      </p:cBhvr>
                                    </p:animEffect>
                                  </p:childTnLst>
                                  <p:subTnLst>
                                    <p:animClr clrSpc="rgb" dir="cw">
                                      <p:cBhvr override="childStyle">
                                        <p:cTn dur="1" fill="hold" display="0" masterRel="nextClick" afterEffect="1"/>
                                        <p:tgtEl>
                                          <p:spTgt spid="92774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1828800" y="228600"/>
            <a:ext cx="7010400" cy="1066800"/>
          </a:xfrm>
        </p:spPr>
        <p:txBody>
          <a:bodyPr/>
          <a:lstStyle/>
          <a:p>
            <a:pPr>
              <a:defRPr/>
            </a:pPr>
            <a:r>
              <a:rPr lang="zh-CN" altLang="en-US" smtClean="0"/>
              <a:t>向后剔除 </a:t>
            </a:r>
            <a:br>
              <a:rPr lang="zh-CN" altLang="en-US" smtClean="0"/>
            </a:br>
            <a:r>
              <a:rPr lang="en-US" altLang="zh-CN" sz="3600" smtClean="0">
                <a:solidFill>
                  <a:schemeClr val="hlink"/>
                </a:solidFill>
                <a:latin typeface="Arial" panose="020B0604020202020204" pitchFamily="34" charset="0"/>
              </a:rPr>
              <a:t>(backward elimination)</a:t>
            </a:r>
          </a:p>
        </p:txBody>
      </p:sp>
      <p:sp>
        <p:nvSpPr>
          <p:cNvPr id="925699" name="Rectangle 3"/>
          <p:cNvSpPr>
            <a:spLocks noGrp="1" noChangeArrowheads="1"/>
          </p:cNvSpPr>
          <p:nvPr>
            <p:ph type="body" idx="1"/>
          </p:nvPr>
        </p:nvSpPr>
        <p:spPr>
          <a:xfrm>
            <a:off x="323850" y="1628775"/>
            <a:ext cx="8569325" cy="4537075"/>
          </a:xfrm>
        </p:spPr>
        <p:txBody>
          <a:bodyPr/>
          <a:lstStyle/>
          <a:p>
            <a:pPr marL="536575" indent="-536575" algn="just">
              <a:buFontTx/>
              <a:buAutoNum type="arabicPeriod"/>
              <a:defRPr/>
            </a:pPr>
            <a:r>
              <a:rPr lang="zh-CN" altLang="en-US" sz="2800" smtClean="0"/>
              <a:t>先对因变量拟合包括所有</a:t>
            </a:r>
            <a:r>
              <a:rPr lang="en-US" altLang="zh-CN" sz="2800" i="1" smtClean="0"/>
              <a:t>k</a:t>
            </a:r>
            <a:r>
              <a:rPr lang="zh-CN" altLang="en-US" sz="2800" smtClean="0"/>
              <a:t>个自变量的回归模型。然后考察</a:t>
            </a:r>
            <a:r>
              <a:rPr lang="en-US" altLang="zh-CN" sz="2800" i="1" smtClean="0"/>
              <a:t>p</a:t>
            </a:r>
            <a:r>
              <a:rPr lang="en-US" altLang="zh-CN" sz="2800" smtClean="0"/>
              <a:t>(</a:t>
            </a:r>
            <a:r>
              <a:rPr lang="en-US" altLang="zh-CN" sz="2800" i="1" smtClean="0"/>
              <a:t>p</a:t>
            </a:r>
            <a:r>
              <a:rPr lang="en-US" altLang="zh-CN" sz="2800" smtClean="0"/>
              <a:t>&lt;</a:t>
            </a:r>
            <a:r>
              <a:rPr lang="en-US" altLang="zh-CN" sz="2800" i="1" smtClean="0"/>
              <a:t>k</a:t>
            </a:r>
            <a:r>
              <a:rPr lang="en-US" altLang="zh-CN" sz="2800" smtClean="0"/>
              <a:t>)</a:t>
            </a:r>
            <a:r>
              <a:rPr lang="zh-CN" altLang="en-US" sz="2800" smtClean="0"/>
              <a:t>个去掉一个自变量的模型</a:t>
            </a:r>
            <a:r>
              <a:rPr lang="en-US" altLang="zh-CN" sz="2800" smtClean="0"/>
              <a:t>(</a:t>
            </a:r>
            <a:r>
              <a:rPr lang="zh-CN" altLang="en-US" sz="2800" smtClean="0"/>
              <a:t>这些模型中每一个都有的</a:t>
            </a:r>
            <a:r>
              <a:rPr lang="en-US" altLang="zh-CN" sz="2800" i="1" smtClean="0"/>
              <a:t>k</a:t>
            </a:r>
            <a:r>
              <a:rPr lang="en-US" altLang="zh-CN" sz="2800" smtClean="0"/>
              <a:t>-1</a:t>
            </a:r>
            <a:r>
              <a:rPr lang="zh-CN" altLang="en-US" sz="2800" smtClean="0"/>
              <a:t>个自变量</a:t>
            </a:r>
            <a:r>
              <a:rPr lang="en-US" altLang="zh-CN" sz="2800" smtClean="0"/>
              <a:t>)</a:t>
            </a:r>
            <a:r>
              <a:rPr lang="zh-CN" altLang="en-US" sz="2800" smtClean="0"/>
              <a:t>，使模型的</a:t>
            </a:r>
            <a:r>
              <a:rPr lang="en-US" altLang="zh-CN" sz="2800" i="1" smtClean="0"/>
              <a:t>SSE</a:t>
            </a:r>
            <a:r>
              <a:rPr lang="zh-CN" altLang="en-US" sz="2800" smtClean="0"/>
              <a:t>值减小最少的自变量被挑选出来并从模型中剔除</a:t>
            </a:r>
          </a:p>
          <a:p>
            <a:pPr marL="536575" indent="-536575" algn="just">
              <a:buFontTx/>
              <a:buAutoNum type="arabicPeriod"/>
              <a:defRPr/>
            </a:pPr>
            <a:r>
              <a:rPr lang="zh-CN" altLang="en-US" sz="2800" smtClean="0"/>
              <a:t>考察</a:t>
            </a:r>
            <a:r>
              <a:rPr lang="en-US" altLang="zh-CN" sz="2800" smtClean="0">
                <a:solidFill>
                  <a:schemeClr val="hlink"/>
                </a:solidFill>
              </a:rPr>
              <a:t>p-1</a:t>
            </a:r>
            <a:r>
              <a:rPr lang="zh-CN" altLang="en-US" sz="2800" smtClean="0"/>
              <a:t>个再去掉一个自变量的模型</a:t>
            </a:r>
            <a:r>
              <a:rPr lang="en-US" altLang="zh-CN" sz="2800" smtClean="0"/>
              <a:t>(</a:t>
            </a:r>
            <a:r>
              <a:rPr lang="zh-CN" altLang="en-US" sz="2800" smtClean="0"/>
              <a:t>这些模型中在每一个都有</a:t>
            </a:r>
            <a:r>
              <a:rPr lang="en-US" altLang="zh-CN" sz="2800" i="1" smtClean="0"/>
              <a:t>k</a:t>
            </a:r>
            <a:r>
              <a:rPr lang="en-US" altLang="zh-CN" sz="2800" smtClean="0"/>
              <a:t>-2</a:t>
            </a:r>
            <a:r>
              <a:rPr lang="zh-CN" altLang="en-US" sz="2800" smtClean="0"/>
              <a:t>个的自变量</a:t>
            </a:r>
            <a:r>
              <a:rPr lang="en-US" altLang="zh-CN" sz="2800" smtClean="0"/>
              <a:t>)</a:t>
            </a:r>
            <a:r>
              <a:rPr lang="zh-CN" altLang="en-US" sz="2800" smtClean="0"/>
              <a:t>，使模型的</a:t>
            </a:r>
            <a:r>
              <a:rPr lang="en-US" altLang="zh-CN" sz="2800" i="1" smtClean="0"/>
              <a:t>SSE</a:t>
            </a:r>
            <a:r>
              <a:rPr lang="zh-CN" altLang="en-US" sz="2800" smtClean="0"/>
              <a:t>值减小最少的自变量被挑选出来并从模型中剔除</a:t>
            </a:r>
          </a:p>
          <a:p>
            <a:pPr marL="536575" indent="-536575" algn="just">
              <a:buFontTx/>
              <a:buAutoNum type="arabicPeriod"/>
              <a:defRPr/>
            </a:pPr>
            <a:r>
              <a:rPr lang="zh-CN" altLang="en-US" sz="2800" smtClean="0"/>
              <a:t>如此反复进行，一直将自变量从模型中剔除，直至剔除一个自变量不会使</a:t>
            </a:r>
            <a:r>
              <a:rPr lang="en-US" altLang="zh-CN" sz="2800" i="1" smtClean="0"/>
              <a:t>SSE</a:t>
            </a:r>
            <a:r>
              <a:rPr lang="zh-CN" altLang="en-US" sz="2800" smtClean="0"/>
              <a:t>显著减小为止</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wipe(left)">
                                      <p:cBhvr>
                                        <p:cTn id="7" dur="500"/>
                                        <p:tgtEl>
                                          <p:spTgt spid="925699">
                                            <p:txEl>
                                              <p:pRg st="0" end="0"/>
                                            </p:txEl>
                                          </p:spTgt>
                                        </p:tgtEl>
                                      </p:cBhvr>
                                    </p:animEffect>
                                  </p:childTnLst>
                                  <p:subTnLst>
                                    <p:animClr clrSpc="rgb" dir="cw">
                                      <p:cBhvr override="childStyle">
                                        <p:cTn dur="1" fill="hold" display="0" masterRel="nextClick" afterEffect="1"/>
                                        <p:tgtEl>
                                          <p:spTgt spid="9256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5699">
                                            <p:txEl>
                                              <p:pRg st="1" end="1"/>
                                            </p:txEl>
                                          </p:spTgt>
                                        </p:tgtEl>
                                        <p:attrNameLst>
                                          <p:attrName>style.visibility</p:attrName>
                                        </p:attrNameLst>
                                      </p:cBhvr>
                                      <p:to>
                                        <p:strVal val="visible"/>
                                      </p:to>
                                    </p:set>
                                    <p:animEffect transition="in" filter="wipe(left)">
                                      <p:cBhvr>
                                        <p:cTn id="12" dur="500"/>
                                        <p:tgtEl>
                                          <p:spTgt spid="925699">
                                            <p:txEl>
                                              <p:pRg st="1" end="1"/>
                                            </p:txEl>
                                          </p:spTgt>
                                        </p:tgtEl>
                                      </p:cBhvr>
                                    </p:animEffect>
                                  </p:childTnLst>
                                  <p:subTnLst>
                                    <p:animClr clrSpc="rgb" dir="cw">
                                      <p:cBhvr override="childStyle">
                                        <p:cTn dur="1" fill="hold" display="0" masterRel="nextClick" afterEffect="1"/>
                                        <p:tgtEl>
                                          <p:spTgt spid="92569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5699">
                                            <p:txEl>
                                              <p:pRg st="2" end="2"/>
                                            </p:txEl>
                                          </p:spTgt>
                                        </p:tgtEl>
                                        <p:attrNameLst>
                                          <p:attrName>style.visibility</p:attrName>
                                        </p:attrNameLst>
                                      </p:cBhvr>
                                      <p:to>
                                        <p:strVal val="visible"/>
                                      </p:to>
                                    </p:set>
                                    <p:animEffect transition="in" filter="wipe(left)">
                                      <p:cBhvr>
                                        <p:cTn id="17" dur="500"/>
                                        <p:tgtEl>
                                          <p:spTgt spid="925699">
                                            <p:txEl>
                                              <p:pRg st="2" end="2"/>
                                            </p:txEl>
                                          </p:spTgt>
                                        </p:tgtEl>
                                      </p:cBhvr>
                                    </p:animEffect>
                                  </p:childTnLst>
                                  <p:subTnLst>
                                    <p:animClr clrSpc="rgb" dir="cw">
                                      <p:cBhvr override="childStyle">
                                        <p:cTn dur="1" fill="hold" display="0" masterRel="nextClick" afterEffect="1"/>
                                        <p:tgtEl>
                                          <p:spTgt spid="92569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1828800" y="228600"/>
            <a:ext cx="7010400" cy="1066800"/>
          </a:xfrm>
        </p:spPr>
        <p:txBody>
          <a:bodyPr/>
          <a:lstStyle/>
          <a:p>
            <a:pPr>
              <a:defRPr/>
            </a:pPr>
            <a:r>
              <a:rPr lang="zh-CN" altLang="en-US" smtClean="0"/>
              <a:t>逐步回归 </a:t>
            </a:r>
            <a:br>
              <a:rPr lang="zh-CN" altLang="en-US" smtClean="0"/>
            </a:br>
            <a:r>
              <a:rPr lang="en-US" altLang="zh-CN" sz="3600" smtClean="0">
                <a:solidFill>
                  <a:schemeClr val="hlink"/>
                </a:solidFill>
                <a:latin typeface="Arial" panose="020B0604020202020204" pitchFamily="34" charset="0"/>
              </a:rPr>
              <a:t>(stepwise regression)</a:t>
            </a:r>
          </a:p>
        </p:txBody>
      </p:sp>
      <p:sp>
        <p:nvSpPr>
          <p:cNvPr id="923651" name="Rectangle 3"/>
          <p:cNvSpPr>
            <a:spLocks noGrp="1" noChangeArrowheads="1"/>
          </p:cNvSpPr>
          <p:nvPr>
            <p:ph type="body" idx="1"/>
          </p:nvPr>
        </p:nvSpPr>
        <p:spPr>
          <a:xfrm>
            <a:off x="323850" y="1676400"/>
            <a:ext cx="8569325" cy="4560888"/>
          </a:xfrm>
        </p:spPr>
        <p:txBody>
          <a:bodyPr/>
          <a:lstStyle/>
          <a:p>
            <a:pPr marL="609600" indent="-609600" algn="just">
              <a:spcBef>
                <a:spcPct val="30000"/>
              </a:spcBef>
              <a:buFontTx/>
              <a:buAutoNum type="arabicPeriod"/>
              <a:defRPr/>
            </a:pPr>
            <a:r>
              <a:rPr lang="zh-CN" altLang="en-US" sz="2600" smtClean="0"/>
              <a:t>将向前选择和向后剔除两种方法结合起来筛选自变量</a:t>
            </a:r>
          </a:p>
          <a:p>
            <a:pPr marL="609600" indent="-609600" algn="just">
              <a:spcBef>
                <a:spcPct val="30000"/>
              </a:spcBef>
              <a:buFontTx/>
              <a:buAutoNum type="arabicPeriod"/>
              <a:defRPr/>
            </a:pPr>
            <a:r>
              <a:rPr lang="zh-CN" altLang="en-US" sz="2600" smtClean="0"/>
              <a:t>在增加了一个自变量后，它会对模型中所有的变量进行考察，看看有没有可能剔除某个自变量。如果在增加了一个自变量后，前面增加的某个自变量对模型的贡献变得不显著，这个变量就会被剔除</a:t>
            </a:r>
          </a:p>
          <a:p>
            <a:pPr marL="609600" indent="-609600" algn="just">
              <a:spcBef>
                <a:spcPct val="30000"/>
              </a:spcBef>
              <a:buFontTx/>
              <a:buAutoNum type="arabicPeriod"/>
              <a:defRPr/>
            </a:pPr>
            <a:r>
              <a:rPr lang="zh-CN" altLang="en-US" sz="2600" smtClean="0"/>
              <a:t>按照方法不停地增加变量并考虑剔除以前增加的变量的可能性，直至增加变量已经不能导致</a:t>
            </a:r>
            <a:r>
              <a:rPr lang="en-US" altLang="zh-CN" sz="2600" smtClean="0"/>
              <a:t>SSE</a:t>
            </a:r>
            <a:r>
              <a:rPr lang="zh-CN" altLang="en-US" sz="2600" smtClean="0"/>
              <a:t>显著减少</a:t>
            </a:r>
          </a:p>
          <a:p>
            <a:pPr marL="609600" indent="-609600" algn="just">
              <a:spcBef>
                <a:spcPct val="30000"/>
              </a:spcBef>
              <a:buFontTx/>
              <a:buAutoNum type="arabicPeriod"/>
              <a:defRPr/>
            </a:pPr>
            <a:r>
              <a:rPr lang="zh-CN" altLang="en-US" sz="2600" smtClean="0"/>
              <a:t>在前面步骤中增加的自变量在后面的步骤中有可能被剔除，而在前面步骤中剔除的自变量在后面的步骤中也可能重新进入到模型中</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3651">
                                            <p:txEl>
                                              <p:pRg st="0" end="0"/>
                                            </p:txEl>
                                          </p:spTgt>
                                        </p:tgtEl>
                                        <p:attrNameLst>
                                          <p:attrName>style.visibility</p:attrName>
                                        </p:attrNameLst>
                                      </p:cBhvr>
                                      <p:to>
                                        <p:strVal val="visible"/>
                                      </p:to>
                                    </p:set>
                                    <p:animEffect transition="in" filter="wipe(left)">
                                      <p:cBhvr>
                                        <p:cTn id="7" dur="500"/>
                                        <p:tgtEl>
                                          <p:spTgt spid="923651">
                                            <p:txEl>
                                              <p:pRg st="0" end="0"/>
                                            </p:txEl>
                                          </p:spTgt>
                                        </p:tgtEl>
                                      </p:cBhvr>
                                    </p:animEffect>
                                  </p:childTnLst>
                                  <p:subTnLst>
                                    <p:animClr clrSpc="rgb" dir="cw">
                                      <p:cBhvr override="childStyle">
                                        <p:cTn dur="1" fill="hold" display="0" masterRel="nextClick" afterEffect="1"/>
                                        <p:tgtEl>
                                          <p:spTgt spid="92365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3651">
                                            <p:txEl>
                                              <p:pRg st="1" end="1"/>
                                            </p:txEl>
                                          </p:spTgt>
                                        </p:tgtEl>
                                        <p:attrNameLst>
                                          <p:attrName>style.visibility</p:attrName>
                                        </p:attrNameLst>
                                      </p:cBhvr>
                                      <p:to>
                                        <p:strVal val="visible"/>
                                      </p:to>
                                    </p:set>
                                    <p:animEffect transition="in" filter="wipe(left)">
                                      <p:cBhvr>
                                        <p:cTn id="12" dur="500"/>
                                        <p:tgtEl>
                                          <p:spTgt spid="923651">
                                            <p:txEl>
                                              <p:pRg st="1" end="1"/>
                                            </p:txEl>
                                          </p:spTgt>
                                        </p:tgtEl>
                                      </p:cBhvr>
                                    </p:animEffect>
                                  </p:childTnLst>
                                  <p:subTnLst>
                                    <p:animClr clrSpc="rgb" dir="cw">
                                      <p:cBhvr override="childStyle">
                                        <p:cTn dur="1" fill="hold" display="0" masterRel="nextClick" afterEffect="1"/>
                                        <p:tgtEl>
                                          <p:spTgt spid="92365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3651">
                                            <p:txEl>
                                              <p:pRg st="2" end="2"/>
                                            </p:txEl>
                                          </p:spTgt>
                                        </p:tgtEl>
                                        <p:attrNameLst>
                                          <p:attrName>style.visibility</p:attrName>
                                        </p:attrNameLst>
                                      </p:cBhvr>
                                      <p:to>
                                        <p:strVal val="visible"/>
                                      </p:to>
                                    </p:set>
                                    <p:animEffect transition="in" filter="wipe(left)">
                                      <p:cBhvr>
                                        <p:cTn id="17" dur="500"/>
                                        <p:tgtEl>
                                          <p:spTgt spid="923651">
                                            <p:txEl>
                                              <p:pRg st="2" end="2"/>
                                            </p:txEl>
                                          </p:spTgt>
                                        </p:tgtEl>
                                      </p:cBhvr>
                                    </p:animEffect>
                                  </p:childTnLst>
                                  <p:subTnLst>
                                    <p:animClr clrSpc="rgb" dir="cw">
                                      <p:cBhvr override="childStyle">
                                        <p:cTn dur="1" fill="hold" display="0" masterRel="nextClick" afterEffect="1"/>
                                        <p:tgtEl>
                                          <p:spTgt spid="92365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3651">
                                            <p:txEl>
                                              <p:pRg st="3" end="3"/>
                                            </p:txEl>
                                          </p:spTgt>
                                        </p:tgtEl>
                                        <p:attrNameLst>
                                          <p:attrName>style.visibility</p:attrName>
                                        </p:attrNameLst>
                                      </p:cBhvr>
                                      <p:to>
                                        <p:strVal val="visible"/>
                                      </p:to>
                                    </p:set>
                                    <p:animEffect transition="in" filter="wipe(left)">
                                      <p:cBhvr>
                                        <p:cTn id="22" dur="500"/>
                                        <p:tgtEl>
                                          <p:spTgt spid="923651">
                                            <p:txEl>
                                              <p:pRg st="3" end="3"/>
                                            </p:txEl>
                                          </p:spTgt>
                                        </p:tgtEl>
                                      </p:cBhvr>
                                    </p:animEffect>
                                  </p:childTnLst>
                                  <p:subTnLst>
                                    <p:animClr clrSpc="rgb" dir="cw">
                                      <p:cBhvr override="childStyle">
                                        <p:cTn dur="1" fill="hold" display="0" masterRel="nextClick" afterEffect="1"/>
                                        <p:tgtEl>
                                          <p:spTgt spid="923651">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1"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4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41058" name="Rectangle 2"/>
          <p:cNvSpPr>
            <a:spLocks noGrp="1" noChangeArrowheads="1"/>
          </p:cNvSpPr>
          <p:nvPr>
            <p:ph type="title"/>
          </p:nvPr>
        </p:nvSpPr>
        <p:spPr>
          <a:xfrm>
            <a:off x="1828800" y="260350"/>
            <a:ext cx="7010400" cy="1035050"/>
          </a:xfrm>
        </p:spPr>
        <p:txBody>
          <a:bodyPr/>
          <a:lstStyle/>
          <a:p>
            <a:pPr>
              <a:defRPr/>
            </a:pPr>
            <a:r>
              <a:rPr lang="zh-CN" altLang="en-US" smtClean="0"/>
              <a:t>逐步回归 </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—SPSS</a:t>
            </a:r>
            <a:r>
              <a:rPr lang="zh-CN" altLang="en-US" sz="3600" smtClean="0">
                <a:solidFill>
                  <a:schemeClr val="hlink"/>
                </a:solidFill>
                <a:latin typeface="Arial" panose="020B0604020202020204" pitchFamily="34" charset="0"/>
              </a:rPr>
              <a:t>输出结果</a:t>
            </a:r>
            <a:r>
              <a:rPr lang="en-US" altLang="zh-CN" sz="3600" smtClean="0">
                <a:solidFill>
                  <a:schemeClr val="hlink"/>
                </a:solidFill>
                <a:latin typeface="Arial" panose="020B0604020202020204" pitchFamily="34" charset="0"/>
              </a:rPr>
              <a:t>)</a:t>
            </a:r>
          </a:p>
        </p:txBody>
      </p:sp>
      <p:pic>
        <p:nvPicPr>
          <p:cNvPr id="99332"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44675"/>
            <a:ext cx="80645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149725"/>
            <a:ext cx="80645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59"/>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33890" name="Rectangle 2"/>
          <p:cNvSpPr>
            <a:spLocks noGrp="1" noChangeArrowheads="1"/>
          </p:cNvSpPr>
          <p:nvPr>
            <p:ph type="title"/>
          </p:nvPr>
        </p:nvSpPr>
        <p:spPr>
          <a:xfrm>
            <a:off x="1828800" y="260350"/>
            <a:ext cx="7010400" cy="1035050"/>
          </a:xfrm>
        </p:spPr>
        <p:txBody>
          <a:bodyPr/>
          <a:lstStyle/>
          <a:p>
            <a:pPr>
              <a:defRPr/>
            </a:pPr>
            <a:r>
              <a:rPr lang="zh-CN" altLang="en-US" smtClean="0"/>
              <a:t>逐步回归 </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—SPSS</a:t>
            </a:r>
            <a:r>
              <a:rPr lang="zh-CN" altLang="en-US" sz="3600" smtClean="0">
                <a:solidFill>
                  <a:schemeClr val="hlink"/>
                </a:solidFill>
                <a:latin typeface="Arial" panose="020B0604020202020204" pitchFamily="34" charset="0"/>
              </a:rPr>
              <a:t>输出结果</a:t>
            </a:r>
            <a:r>
              <a:rPr lang="en-US" altLang="zh-CN" sz="3600" smtClean="0">
                <a:solidFill>
                  <a:schemeClr val="hlink"/>
                </a:solidFill>
                <a:latin typeface="Arial" panose="020B0604020202020204" pitchFamily="34" charset="0"/>
              </a:rPr>
              <a:t>)</a:t>
            </a:r>
          </a:p>
        </p:txBody>
      </p:sp>
      <p:pic>
        <p:nvPicPr>
          <p:cNvPr id="101380" name="Picture 4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73238"/>
            <a:ext cx="7704137"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58786" name="Rectangle 2"/>
          <p:cNvSpPr>
            <a:spLocks noGrp="1" noChangeArrowheads="1"/>
          </p:cNvSpPr>
          <p:nvPr>
            <p:ph type="ctrTitle"/>
          </p:nvPr>
        </p:nvSpPr>
        <p:spPr>
          <a:xfrm>
            <a:off x="685800" y="2286000"/>
            <a:ext cx="7543800" cy="1143000"/>
          </a:xfrm>
        </p:spPr>
        <p:txBody>
          <a:bodyPr anchor="ctr" anchorCtr="0"/>
          <a:lstStyle/>
          <a:p>
            <a:pPr>
              <a:defRPr/>
            </a:pPr>
            <a:r>
              <a:rPr lang="zh-CN" altLang="en-US" sz="4400" smtClean="0"/>
              <a:t>多元回归模型与回归方程</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21"/>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35938" name="Rectangle 2"/>
          <p:cNvSpPr>
            <a:spLocks noGrp="1" noChangeArrowheads="1"/>
          </p:cNvSpPr>
          <p:nvPr>
            <p:ph type="title"/>
          </p:nvPr>
        </p:nvSpPr>
        <p:spPr/>
        <p:txBody>
          <a:bodyPr/>
          <a:lstStyle/>
          <a:p>
            <a:pPr>
              <a:defRPr/>
            </a:pPr>
            <a:r>
              <a:rPr lang="zh-CN" altLang="en-US" smtClean="0"/>
              <a:t>逐步回归 </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—SPSS</a:t>
            </a:r>
            <a:r>
              <a:rPr lang="zh-CN" altLang="en-US" sz="3600" smtClean="0">
                <a:solidFill>
                  <a:schemeClr val="hlink"/>
                </a:solidFill>
                <a:latin typeface="Arial" panose="020B0604020202020204" pitchFamily="34" charset="0"/>
              </a:rPr>
              <a:t>输出结果</a:t>
            </a:r>
            <a:r>
              <a:rPr lang="en-US" altLang="zh-CN" sz="3600" smtClean="0">
                <a:solidFill>
                  <a:schemeClr val="hlink"/>
                </a:solidFill>
                <a:latin typeface="Arial" panose="020B0604020202020204" pitchFamily="34" charset="0"/>
              </a:rPr>
              <a:t>)</a:t>
            </a:r>
          </a:p>
        </p:txBody>
      </p:sp>
      <p:graphicFrame>
        <p:nvGraphicFramePr>
          <p:cNvPr id="103428" name="Object 259"/>
          <p:cNvGraphicFramePr>
            <a:graphicFrameLocks noChangeAspect="1"/>
          </p:cNvGraphicFramePr>
          <p:nvPr>
            <p:ph sz="half" idx="2"/>
          </p:nvPr>
        </p:nvGraphicFramePr>
        <p:xfrm>
          <a:off x="1908175" y="6137275"/>
          <a:ext cx="5472113" cy="604838"/>
        </p:xfrm>
        <a:graphic>
          <a:graphicData uri="http://schemas.openxmlformats.org/presentationml/2006/ole">
            <mc:AlternateContent xmlns:mc="http://schemas.openxmlformats.org/markup-compatibility/2006">
              <mc:Choice xmlns:v="urn:schemas-microsoft-com:vml" Requires="v">
                <p:oleObj spid="_x0000_s103430" name="公式" r:id="rId4" imgW="1950833" imgH="205835" progId="Equation.3">
                  <p:embed/>
                </p:oleObj>
              </mc:Choice>
              <mc:Fallback>
                <p:oleObj name="公式" r:id="rId4" imgW="1950833" imgH="205835" progId="Equation.3">
                  <p:embed/>
                  <p:pic>
                    <p:nvPicPr>
                      <p:cNvPr id="0" name="Object 2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6137275"/>
                        <a:ext cx="5472113" cy="6048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429" name="Picture 2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773238"/>
            <a:ext cx="820896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defRPr/>
            </a:pPr>
            <a:r>
              <a:rPr lang="zh-CN" altLang="en-US" smtClean="0"/>
              <a:t>本章小结</a:t>
            </a:r>
          </a:p>
        </p:txBody>
      </p:sp>
      <p:sp>
        <p:nvSpPr>
          <p:cNvPr id="377859" name="Rectangle 3"/>
          <p:cNvSpPr>
            <a:spLocks noGrp="1" noChangeArrowheads="1"/>
          </p:cNvSpPr>
          <p:nvPr>
            <p:ph type="body" idx="1"/>
          </p:nvPr>
        </p:nvSpPr>
        <p:spPr>
          <a:xfrm>
            <a:off x="533400" y="1752600"/>
            <a:ext cx="8153400" cy="4419600"/>
          </a:xfrm>
        </p:spPr>
        <p:txBody>
          <a:bodyPr/>
          <a:lstStyle/>
          <a:p>
            <a:pPr marL="609600" indent="-609600" algn="just">
              <a:spcBef>
                <a:spcPct val="30000"/>
              </a:spcBef>
              <a:buFontTx/>
              <a:buAutoNum type="arabicPeriod"/>
              <a:defRPr/>
            </a:pPr>
            <a:r>
              <a:rPr lang="zh-CN" altLang="en-US" b="1" smtClean="0"/>
              <a:t>多元回归模型、回归方程、估计方程</a:t>
            </a:r>
          </a:p>
          <a:p>
            <a:pPr marL="609600" indent="-609600" algn="just">
              <a:spcBef>
                <a:spcPct val="30000"/>
              </a:spcBef>
              <a:buFontTx/>
              <a:buAutoNum type="arabicPeriod"/>
              <a:defRPr/>
            </a:pPr>
            <a:r>
              <a:rPr lang="zh-CN" altLang="en-US" b="1" smtClean="0"/>
              <a:t>回归方程的拟合优度</a:t>
            </a:r>
          </a:p>
          <a:p>
            <a:pPr marL="609600" indent="-609600" algn="just">
              <a:spcBef>
                <a:spcPct val="30000"/>
              </a:spcBef>
              <a:buFontTx/>
              <a:buAutoNum type="arabicPeriod"/>
              <a:defRPr/>
            </a:pPr>
            <a:r>
              <a:rPr lang="zh-CN" altLang="en-US" b="1" smtClean="0"/>
              <a:t>显著性检验</a:t>
            </a:r>
          </a:p>
          <a:p>
            <a:pPr marL="609600" indent="-609600" algn="just">
              <a:spcBef>
                <a:spcPct val="30000"/>
              </a:spcBef>
              <a:buFontTx/>
              <a:buAutoNum type="arabicPeriod"/>
              <a:defRPr/>
            </a:pPr>
            <a:r>
              <a:rPr lang="zh-CN" altLang="en-US" b="1" smtClean="0"/>
              <a:t>多重共线性</a:t>
            </a:r>
          </a:p>
          <a:p>
            <a:pPr marL="609600" indent="-609600" algn="just">
              <a:spcBef>
                <a:spcPct val="30000"/>
              </a:spcBef>
              <a:buFontTx/>
              <a:buAutoNum type="arabicPeriod"/>
              <a:defRPr/>
            </a:pPr>
            <a:r>
              <a:rPr lang="zh-CN" altLang="en-US" b="1" smtClean="0"/>
              <a:t>利用回归方程进行估计和预测</a:t>
            </a:r>
          </a:p>
          <a:p>
            <a:pPr marL="609600" indent="-609600" algn="just">
              <a:spcBef>
                <a:spcPct val="30000"/>
              </a:spcBef>
              <a:buFontTx/>
              <a:buAutoNum type="arabicPeriod"/>
              <a:defRPr/>
            </a:pPr>
            <a:r>
              <a:rPr lang="zh-CN" altLang="en-US" b="1" smtClean="0"/>
              <a:t>变量选择与逐步回归</a:t>
            </a:r>
          </a:p>
          <a:p>
            <a:pPr marL="609600" indent="-609600" algn="just">
              <a:spcBef>
                <a:spcPct val="30000"/>
              </a:spcBef>
              <a:buFontTx/>
              <a:buAutoNum type="arabicPeriod"/>
              <a:defRPr/>
            </a:pPr>
            <a:r>
              <a:rPr lang="zh-CN" altLang="en-US" b="1" smtClean="0"/>
              <a:t>虚拟自变量</a:t>
            </a:r>
            <a:r>
              <a:rPr lang="zh-CN" altLang="en-US" b="1" smtClean="0">
                <a:latin typeface="宋体" panose="02010600030101010101" pitchFamily="2" charset="-122"/>
              </a:rPr>
              <a:t>的回归</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r>
              <a:rPr lang="zh-CN" altLang="en-US" sz="6000" b="1">
                <a:latin typeface="Book Antiqua" panose="02040602050305030304" pitchFamily="18" charset="0"/>
                <a:ea typeface="宋体" panose="02010600030101010101" pitchFamily="2" charset="-122"/>
              </a:rPr>
              <a:t>结    束</a:t>
            </a:r>
          </a:p>
        </p:txBody>
      </p:sp>
      <p:graphicFrame>
        <p:nvGraphicFramePr>
          <p:cNvPr id="470019"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07525"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4" name="WordArt 4">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470019"/>
                                        </p:tgtEl>
                                        <p:attrNameLst>
                                          <p:attrName>style.visibility</p:attrName>
                                        </p:attrNameLst>
                                      </p:cBhvr>
                                      <p:to>
                                        <p:strVal val="visible"/>
                                      </p:to>
                                    </p:set>
                                    <p:anim calcmode="lin" valueType="num">
                                      <p:cBhvr>
                                        <p:cTn id="7" dur="5000" fill="hold"/>
                                        <p:tgtEl>
                                          <p:spTgt spid="470019"/>
                                        </p:tgtEl>
                                        <p:attrNameLst>
                                          <p:attrName>ppt_w</p:attrName>
                                        </p:attrNameLst>
                                      </p:cBhvr>
                                      <p:tavLst>
                                        <p:tav tm="0" fmla="#ppt_w*sin(2.5*pi*$)">
                                          <p:val>
                                            <p:fltVal val="0"/>
                                          </p:val>
                                        </p:tav>
                                        <p:tav tm="100000">
                                          <p:val>
                                            <p:fltVal val="1"/>
                                          </p:val>
                                        </p:tav>
                                      </p:tavLst>
                                    </p:anim>
                                    <p:anim calcmode="lin" valueType="num">
                                      <p:cBhvr>
                                        <p:cTn id="8" dur="5000" fill="hold"/>
                                        <p:tgtEl>
                                          <p:spTgt spid="4700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多元回归模型</a:t>
            </a:r>
            <a:br>
              <a:rPr lang="zh-CN" altLang="en-US" smtClean="0">
                <a:latin typeface="Arial" panose="020B0604020202020204" pitchFamily="34" charset="0"/>
              </a:rPr>
            </a:br>
            <a:r>
              <a:rPr lang="zh-CN" altLang="en-US" smtClean="0">
                <a:latin typeface="Arial" panose="020B0604020202020204" pitchFamily="34" charset="0"/>
              </a:rPr>
              <a:t> </a:t>
            </a:r>
            <a:r>
              <a:rPr lang="en-US" altLang="zh-CN" sz="3600" smtClean="0">
                <a:solidFill>
                  <a:schemeClr val="hlink"/>
                </a:solidFill>
                <a:latin typeface="Arial" panose="020B0604020202020204" pitchFamily="34" charset="0"/>
              </a:rPr>
              <a:t>(multiple regression model)</a:t>
            </a:r>
          </a:p>
        </p:txBody>
      </p:sp>
      <p:sp>
        <p:nvSpPr>
          <p:cNvPr id="775171" name="Rectangle 3"/>
          <p:cNvSpPr>
            <a:spLocks noGrp="1" noChangeArrowheads="1"/>
          </p:cNvSpPr>
          <p:nvPr>
            <p:ph type="body" idx="1"/>
          </p:nvPr>
        </p:nvSpPr>
        <p:spPr>
          <a:xfrm>
            <a:off x="381000" y="1676400"/>
            <a:ext cx="8458200" cy="2743200"/>
          </a:xfrm>
        </p:spPr>
        <p:txBody>
          <a:bodyPr/>
          <a:lstStyle/>
          <a:p>
            <a:pPr marL="609600" indent="-609600" algn="just">
              <a:buFontTx/>
              <a:buAutoNum type="arabicPeriod"/>
              <a:defRPr/>
            </a:pPr>
            <a:r>
              <a:rPr lang="zh-CN" altLang="en-US" sz="2800" smtClean="0"/>
              <a:t>一个因变量与两个及两个以上自变量的回归</a:t>
            </a:r>
          </a:p>
          <a:p>
            <a:pPr marL="609600" indent="-609600" algn="just">
              <a:buFontTx/>
              <a:buAutoNum type="arabicPeriod"/>
              <a:defRPr/>
            </a:pPr>
            <a:r>
              <a:rPr lang="zh-CN" altLang="en-US" sz="2800" smtClean="0"/>
              <a:t>描述因</a:t>
            </a:r>
            <a:r>
              <a:rPr lang="zh-CN" altLang="en-US" sz="2800" smtClean="0">
                <a:latin typeface="Times New Roman" panose="02020603050405020304" pitchFamily="18" charset="0"/>
              </a:rPr>
              <a:t>变量 </a:t>
            </a:r>
            <a:r>
              <a:rPr lang="en-US" altLang="zh-CN" sz="2800" i="1" smtClean="0">
                <a:latin typeface="Times New Roman" panose="02020603050405020304" pitchFamily="18" charset="0"/>
              </a:rPr>
              <a:t>y </a:t>
            </a:r>
            <a:r>
              <a:rPr lang="zh-CN" altLang="en-US" sz="2800" smtClean="0">
                <a:latin typeface="Times New Roman" panose="02020603050405020304" pitchFamily="18" charset="0"/>
              </a:rPr>
              <a:t>如何依赖于自变量 </a:t>
            </a:r>
            <a:r>
              <a:rPr lang="en-US" altLang="zh-CN" sz="2800" i="1" smtClean="0">
                <a:latin typeface="Times New Roman" panose="02020603050405020304" pitchFamily="18" charset="0"/>
              </a:rPr>
              <a:t>x</a:t>
            </a:r>
            <a:r>
              <a:rPr lang="en-US" altLang="zh-CN" sz="2800" baseline="-25000" smtClean="0">
                <a:latin typeface="Times New Roman" panose="02020603050405020304" pitchFamily="18" charset="0"/>
              </a:rPr>
              <a:t>1</a:t>
            </a:r>
            <a:r>
              <a:rPr lang="en-US" altLang="zh-CN" sz="2800" i="1" smtClean="0">
                <a:latin typeface="Times New Roman" panose="02020603050405020304" pitchFamily="18" charset="0"/>
              </a:rPr>
              <a:t> </a:t>
            </a:r>
            <a:r>
              <a:rPr lang="zh-CN" altLang="en-US" sz="2800" i="1" smtClean="0">
                <a:latin typeface="Times New Roman" panose="02020603050405020304" pitchFamily="18" charset="0"/>
              </a:rPr>
              <a:t>， </a:t>
            </a:r>
            <a:r>
              <a:rPr lang="en-US" altLang="zh-CN" sz="2800" i="1" smtClean="0">
                <a:latin typeface="Times New Roman" panose="02020603050405020304" pitchFamily="18" charset="0"/>
              </a:rPr>
              <a:t>x</a:t>
            </a:r>
            <a:r>
              <a:rPr lang="en-US" altLang="zh-CN" sz="2800" baseline="-25000" smtClean="0">
                <a:latin typeface="Times New Roman" panose="02020603050405020304" pitchFamily="18" charset="0"/>
              </a:rPr>
              <a:t>2</a:t>
            </a:r>
            <a:r>
              <a:rPr lang="en-US" altLang="zh-CN" sz="2800" i="1" smtClean="0">
                <a:latin typeface="Times New Roman" panose="02020603050405020304" pitchFamily="18" charset="0"/>
              </a:rPr>
              <a:t> </a:t>
            </a:r>
            <a:r>
              <a:rPr lang="zh-CN" altLang="en-US" sz="2800" i="1" smtClean="0">
                <a:latin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a:t>
            </a:r>
            <a:r>
              <a:rPr lang="zh-CN" altLang="en-US" sz="2800" smtClean="0">
                <a:latin typeface="Times New Roman" panose="02020603050405020304" pitchFamily="18" charset="0"/>
                <a:cs typeface="Times New Roman" panose="02020603050405020304" pitchFamily="18" charset="0"/>
              </a:rPr>
              <a:t>，</a:t>
            </a:r>
            <a:r>
              <a:rPr lang="zh-CN" altLang="en-US" sz="2800" i="1" smtClean="0">
                <a:latin typeface="Times New Roman" panose="02020603050405020304" pitchFamily="18" charset="0"/>
              </a:rPr>
              <a:t> </a:t>
            </a:r>
            <a:r>
              <a:rPr lang="en-US" altLang="zh-CN" sz="2800" i="1" smtClean="0">
                <a:latin typeface="Times New Roman" panose="02020603050405020304" pitchFamily="18" charset="0"/>
              </a:rPr>
              <a:t>x</a:t>
            </a:r>
            <a:r>
              <a:rPr lang="en-US" altLang="zh-CN" sz="2800" i="1" baseline="-25000" smtClean="0">
                <a:latin typeface="Times New Roman" panose="02020603050405020304" pitchFamily="18" charset="0"/>
              </a:rPr>
              <a:t>k</a:t>
            </a:r>
            <a:r>
              <a:rPr lang="en-US" altLang="zh-CN" sz="2800" i="1" smtClean="0">
                <a:latin typeface="Times New Roman" panose="02020603050405020304" pitchFamily="18" charset="0"/>
              </a:rPr>
              <a:t> </a:t>
            </a:r>
            <a:r>
              <a:rPr lang="zh-CN" altLang="en-US" sz="2800" smtClean="0">
                <a:latin typeface="Times New Roman" panose="02020603050405020304" pitchFamily="18" charset="0"/>
              </a:rPr>
              <a:t>和误差项 </a:t>
            </a:r>
            <a:r>
              <a:rPr lang="zh-CN" altLang="en-US" sz="2800" i="1" smtClean="0">
                <a:latin typeface="Times New Roman" panose="02020603050405020304" pitchFamily="18" charset="0"/>
                <a:sym typeface="Symbol" panose="05050102010706020507" pitchFamily="18" charset="2"/>
              </a:rPr>
              <a:t></a:t>
            </a:r>
            <a:r>
              <a:rPr lang="zh-CN" altLang="en-US" sz="2800" smtClean="0">
                <a:latin typeface="Times New Roman" panose="02020603050405020304" pitchFamily="18" charset="0"/>
                <a:sym typeface="Symbol" panose="05050102010706020507" pitchFamily="18" charset="2"/>
              </a:rPr>
              <a:t>  </a:t>
            </a:r>
            <a:r>
              <a:rPr lang="zh-CN" altLang="en-US" sz="2800" smtClean="0">
                <a:latin typeface="Times New Roman" panose="02020603050405020304" pitchFamily="18" charset="0"/>
              </a:rPr>
              <a:t>的方程，称为多元回归模型</a:t>
            </a:r>
          </a:p>
          <a:p>
            <a:pPr marL="609600" indent="-609600" algn="just">
              <a:buFontTx/>
              <a:buAutoNum type="arabicPeriod"/>
              <a:defRPr/>
            </a:pPr>
            <a:r>
              <a:rPr lang="zh-CN" altLang="en-US" sz="2800" smtClean="0"/>
              <a:t>涉</a:t>
            </a:r>
            <a:r>
              <a:rPr lang="zh-CN" altLang="en-US" sz="2800" smtClean="0">
                <a:latin typeface="Times New Roman" panose="02020603050405020304" pitchFamily="18" charset="0"/>
              </a:rPr>
              <a:t>及 </a:t>
            </a:r>
            <a:r>
              <a:rPr lang="en-US" altLang="zh-CN" sz="2800" i="1" smtClean="0">
                <a:latin typeface="Times New Roman" panose="02020603050405020304" pitchFamily="18" charset="0"/>
              </a:rPr>
              <a:t>k </a:t>
            </a:r>
            <a:r>
              <a:rPr lang="zh-CN" altLang="en-US" sz="2800" smtClean="0">
                <a:latin typeface="Times New Roman" panose="02020603050405020304" pitchFamily="18" charset="0"/>
              </a:rPr>
              <a:t>个自变量的多元回归模型可表示为</a:t>
            </a:r>
          </a:p>
        </p:txBody>
      </p:sp>
      <p:sp>
        <p:nvSpPr>
          <p:cNvPr id="775172" name="Rectangle 4"/>
          <p:cNvSpPr>
            <a:spLocks noChangeArrowheads="1"/>
          </p:cNvSpPr>
          <p:nvPr/>
        </p:nvSpPr>
        <p:spPr bwMode="auto">
          <a:xfrm>
            <a:off x="1828800" y="4343400"/>
            <a:ext cx="6477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buClr>
                <a:schemeClr val="hlink"/>
              </a:buClr>
              <a:buFont typeface="Wingdings" panose="05000000000000000000" pitchFamily="2" charset="2"/>
              <a:buChar char="§"/>
              <a:defRPr/>
            </a:pPr>
            <a:r>
              <a:rPr lang="en-US" altLang="zh-CN">
                <a:effectLst>
                  <a:outerShdw blurRad="38100" dist="38100" dir="2700000" algn="tl">
                    <a:srgbClr val="000000"/>
                  </a:outerShdw>
                </a:effectLst>
                <a:latin typeface="Symbol" panose="05050102010706020507" pitchFamily="18" charset="2"/>
                <a:ea typeface="宋体" panose="02010600030101010101" pitchFamily="2" charset="-122"/>
              </a:rPr>
              <a:t>  </a:t>
            </a:r>
            <a:r>
              <a:rPr lang="en-US" altLang="zh-CN"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0</a:t>
            </a:r>
            <a:r>
              <a:rPr lang="en-US" altLang="zh-CN" baseline="-2500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rPr>
              <a:t>，</a:t>
            </a:r>
            <a:r>
              <a:rPr lang="en-US" altLang="zh-CN"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baseline="-25000">
                <a:effectLst>
                  <a:outerShdw blurRad="38100" dist="38100" dir="2700000" algn="tl">
                    <a:srgbClr val="000000"/>
                  </a:outerShdw>
                </a:effectLst>
                <a:latin typeface="Symbol" panose="05050102010706020507" pitchFamily="18" charset="2"/>
                <a:ea typeface="宋体" panose="02010600030101010101" pitchFamily="2" charset="-122"/>
              </a:rPr>
              <a:t>1</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baseline="-25000">
                <a:effectLst>
                  <a:outerShdw blurRad="38100" dist="38100" dir="2700000" algn="tl">
                    <a:srgbClr val="000000"/>
                  </a:outerShdw>
                </a:effectLst>
                <a:latin typeface="Symbol" panose="05050102010706020507" pitchFamily="18" charset="2"/>
                <a:ea typeface="宋体" panose="02010600030101010101" pitchFamily="2" charset="-122"/>
              </a:rPr>
              <a:t>2</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en-US" altLang="zh-CN"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i="1" baseline="-2500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是参数</a:t>
            </a:r>
          </a:p>
          <a:p>
            <a:pPr algn="just" eaLnBrk="1" hangingPunct="1">
              <a:buClr>
                <a:schemeClr val="hlink"/>
              </a:buClr>
              <a:buFont typeface="Wingdings" panose="05000000000000000000" pitchFamily="2" charset="2"/>
              <a:buChar char="§"/>
              <a:defRPr/>
            </a:pPr>
            <a:r>
              <a:rPr lang="zh-CN" altLang="en-US"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是被称为误差项的随机变量</a:t>
            </a:r>
          </a:p>
          <a:p>
            <a:pPr algn="just" eaLnBrk="1" hangingPunct="1">
              <a:buClr>
                <a:schemeClr val="hlink"/>
              </a:buClr>
              <a:buFont typeface="Wingdings" panose="05000000000000000000" pitchFamily="2" charset="2"/>
              <a:buChar char="§"/>
              <a:defRPr/>
            </a:pPr>
            <a:r>
              <a:rPr lang="zh-CN" altLang="en-US" i="1">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y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是</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1,</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2</a:t>
            </a:r>
            <a:r>
              <a:rPr lang="en-US" altLang="zh-CN" baseline="-2500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zh-CN" altLang="en-US">
                <a:effectLst>
                  <a:outerShdw blurRad="38100" dist="38100" dir="2700000" algn="tl">
                    <a:srgbClr val="000000"/>
                  </a:outerShdw>
                </a:effectLst>
                <a:latin typeface="Symbol" panose="05050102010706020507" pitchFamily="18" charset="2"/>
                <a:ea typeface="宋体" panose="02010600030101010101" pitchFamily="2" charset="-122"/>
              </a:rPr>
              <a:t> ，</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i="1" baseline="-2500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的线性函数加上误差项</a:t>
            </a:r>
            <a:r>
              <a:rPr lang="zh-CN" altLang="en-US"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i="1">
                <a:effectLst>
                  <a:outerShdw blurRad="38100" dist="38100" dir="2700000" algn="tl">
                    <a:srgbClr val="000000"/>
                  </a:outerShdw>
                </a:effectLst>
                <a:latin typeface="Times New Roman" panose="02020603050405020304" pitchFamily="18" charset="0"/>
                <a:ea typeface="宋体" panose="02010600030101010101" pitchFamily="2" charset="-122"/>
              </a:rPr>
              <a:t> </a:t>
            </a:r>
          </a:p>
          <a:p>
            <a:pPr algn="just" eaLnBrk="1" hangingPunct="1">
              <a:buClr>
                <a:schemeClr val="hlink"/>
              </a:buClr>
              <a:buFont typeface="Wingdings" panose="05000000000000000000" pitchFamily="2" charset="2"/>
              <a:buChar char="§"/>
              <a:defRPr/>
            </a:pPr>
            <a:r>
              <a:rPr lang="zh-CN" altLang="en-US"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  </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包含在</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里面但不能被</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a:effectLst>
                  <a:outerShdw blurRad="38100" dist="38100" dir="2700000" algn="tl">
                    <a:srgbClr val="000000"/>
                  </a:outerShdw>
                </a:effectLst>
                <a:latin typeface="Times New Roman" panose="02020603050405020304" pitchFamily="18" charset="0"/>
                <a:ea typeface="宋体" panose="02010600030101010101" pitchFamily="2" charset="-122"/>
              </a:rPr>
              <a:t>个自变量的线性关系所解释的变异性</a:t>
            </a:r>
          </a:p>
        </p:txBody>
      </p:sp>
      <p:grpSp>
        <p:nvGrpSpPr>
          <p:cNvPr id="775175" name="Group 7"/>
          <p:cNvGrpSpPr>
            <a:grpSpLocks/>
          </p:cNvGrpSpPr>
          <p:nvPr/>
        </p:nvGrpSpPr>
        <p:grpSpPr bwMode="auto">
          <a:xfrm>
            <a:off x="1865313" y="3749675"/>
            <a:ext cx="5641975" cy="615950"/>
            <a:chOff x="1175" y="2362"/>
            <a:chExt cx="3554" cy="388"/>
          </a:xfrm>
        </p:grpSpPr>
        <p:graphicFrame>
          <p:nvGraphicFramePr>
            <p:cNvPr id="13318" name="Object 5"/>
            <p:cNvGraphicFramePr>
              <a:graphicFrameLocks noChangeAspect="1"/>
            </p:cNvGraphicFramePr>
            <p:nvPr/>
          </p:nvGraphicFramePr>
          <p:xfrm>
            <a:off x="1175" y="2362"/>
            <a:ext cx="3554" cy="359"/>
          </p:xfrm>
          <a:graphic>
            <a:graphicData uri="http://schemas.openxmlformats.org/presentationml/2006/ole">
              <mc:AlternateContent xmlns:mc="http://schemas.openxmlformats.org/markup-compatibility/2006">
                <mc:Choice xmlns:v="urn:schemas-microsoft-com:vml" Requires="v">
                  <p:oleObj spid="_x0000_s13320" name="公式" r:id="rId4" imgW="2278546" imgH="220969" progId="Equation.3">
                    <p:embed/>
                  </p:oleObj>
                </mc:Choice>
                <mc:Fallback>
                  <p:oleObj name="公式" r:id="rId4" imgW="2278546" imgH="22096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 y="2362"/>
                          <a:ext cx="3554" cy="359"/>
                        </a:xfrm>
                        <a:prstGeom prst="rect">
                          <a:avLst/>
                        </a:prstGeom>
                        <a:noFill/>
                        <a:ln>
                          <a:noFill/>
                        </a:ln>
                        <a:effectLst>
                          <a:outerShdw dist="12700" dir="108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Rectangle 6"/>
            <p:cNvSpPr>
              <a:spLocks noChangeArrowheads="1"/>
            </p:cNvSpPr>
            <p:nvPr/>
          </p:nvSpPr>
          <p:spPr bwMode="auto">
            <a:xfrm>
              <a:off x="1565" y="2387"/>
              <a:ext cx="2812" cy="363"/>
            </a:xfrm>
            <a:prstGeom prst="rect">
              <a:avLst/>
            </a:prstGeom>
            <a:noFill/>
            <a:ln w="317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animEffect transition="in" filter="wipe(left)">
                                      <p:cBhvr>
                                        <p:cTn id="7" dur="500"/>
                                        <p:tgtEl>
                                          <p:spTgt spid="775171">
                                            <p:txEl>
                                              <p:pRg st="0" end="0"/>
                                            </p:txEl>
                                          </p:spTgt>
                                        </p:tgtEl>
                                      </p:cBhvr>
                                    </p:animEffect>
                                  </p:childTnLst>
                                  <p:subTnLst>
                                    <p:animClr clrSpc="rgb" dir="cw">
                                      <p:cBhvr override="childStyle">
                                        <p:cTn dur="1" fill="hold" display="0" masterRel="nextClick" afterEffect="1"/>
                                        <p:tgtEl>
                                          <p:spTgt spid="77517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5171">
                                            <p:txEl>
                                              <p:pRg st="1" end="1"/>
                                            </p:txEl>
                                          </p:spTgt>
                                        </p:tgtEl>
                                        <p:attrNameLst>
                                          <p:attrName>style.visibility</p:attrName>
                                        </p:attrNameLst>
                                      </p:cBhvr>
                                      <p:to>
                                        <p:strVal val="visible"/>
                                      </p:to>
                                    </p:set>
                                    <p:animEffect transition="in" filter="wipe(left)">
                                      <p:cBhvr>
                                        <p:cTn id="12" dur="500"/>
                                        <p:tgtEl>
                                          <p:spTgt spid="775171">
                                            <p:txEl>
                                              <p:pRg st="1" end="1"/>
                                            </p:txEl>
                                          </p:spTgt>
                                        </p:tgtEl>
                                      </p:cBhvr>
                                    </p:animEffect>
                                  </p:childTnLst>
                                  <p:subTnLst>
                                    <p:animClr clrSpc="rgb" dir="cw">
                                      <p:cBhvr override="childStyle">
                                        <p:cTn dur="1" fill="hold" display="0" masterRel="nextClick" afterEffect="1"/>
                                        <p:tgtEl>
                                          <p:spTgt spid="77517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5171">
                                            <p:txEl>
                                              <p:pRg st="2" end="2"/>
                                            </p:txEl>
                                          </p:spTgt>
                                        </p:tgtEl>
                                        <p:attrNameLst>
                                          <p:attrName>style.visibility</p:attrName>
                                        </p:attrNameLst>
                                      </p:cBhvr>
                                      <p:to>
                                        <p:strVal val="visible"/>
                                      </p:to>
                                    </p:set>
                                    <p:animEffect transition="in" filter="wipe(left)">
                                      <p:cBhvr>
                                        <p:cTn id="17" dur="500"/>
                                        <p:tgtEl>
                                          <p:spTgt spid="775171">
                                            <p:txEl>
                                              <p:pRg st="2" end="2"/>
                                            </p:txEl>
                                          </p:spTgt>
                                        </p:tgtEl>
                                      </p:cBhvr>
                                    </p:animEffect>
                                  </p:childTnLst>
                                  <p:subTnLst>
                                    <p:animClr clrSpc="rgb" dir="cw">
                                      <p:cBhvr override="childStyle">
                                        <p:cTn dur="1" fill="hold" display="0" masterRel="nextClick" afterEffect="1"/>
                                        <p:tgtEl>
                                          <p:spTgt spid="77517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75175"/>
                                        </p:tgtEl>
                                        <p:attrNameLst>
                                          <p:attrName>style.visibility</p:attrName>
                                        </p:attrNameLst>
                                      </p:cBhvr>
                                      <p:to>
                                        <p:strVal val="visible"/>
                                      </p:to>
                                    </p:set>
                                    <p:animEffect transition="in" filter="wipe(left)">
                                      <p:cBhvr>
                                        <p:cTn id="22" dur="500"/>
                                        <p:tgtEl>
                                          <p:spTgt spid="7751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5172">
                                            <p:txEl>
                                              <p:pRg st="0" end="0"/>
                                            </p:txEl>
                                          </p:spTgt>
                                        </p:tgtEl>
                                        <p:attrNameLst>
                                          <p:attrName>style.visibility</p:attrName>
                                        </p:attrNameLst>
                                      </p:cBhvr>
                                      <p:to>
                                        <p:strVal val="visible"/>
                                      </p:to>
                                    </p:set>
                                    <p:animEffect transition="in" filter="wipe(left)">
                                      <p:cBhvr>
                                        <p:cTn id="27" dur="500"/>
                                        <p:tgtEl>
                                          <p:spTgt spid="77517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5172">
                                            <p:txEl>
                                              <p:pRg st="1" end="1"/>
                                            </p:txEl>
                                          </p:spTgt>
                                        </p:tgtEl>
                                        <p:attrNameLst>
                                          <p:attrName>style.visibility</p:attrName>
                                        </p:attrNameLst>
                                      </p:cBhvr>
                                      <p:to>
                                        <p:strVal val="visible"/>
                                      </p:to>
                                    </p:set>
                                    <p:animEffect transition="in" filter="wipe(left)">
                                      <p:cBhvr>
                                        <p:cTn id="32" dur="500"/>
                                        <p:tgtEl>
                                          <p:spTgt spid="775172">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75172">
                                            <p:txEl>
                                              <p:pRg st="2" end="2"/>
                                            </p:txEl>
                                          </p:spTgt>
                                        </p:tgtEl>
                                        <p:attrNameLst>
                                          <p:attrName>style.visibility</p:attrName>
                                        </p:attrNameLst>
                                      </p:cBhvr>
                                      <p:to>
                                        <p:strVal val="visible"/>
                                      </p:to>
                                    </p:set>
                                    <p:animEffect transition="in" filter="wipe(left)">
                                      <p:cBhvr>
                                        <p:cTn id="37" dur="500"/>
                                        <p:tgtEl>
                                          <p:spTgt spid="775172">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75172">
                                            <p:txEl>
                                              <p:pRg st="3" end="3"/>
                                            </p:txEl>
                                          </p:spTgt>
                                        </p:tgtEl>
                                        <p:attrNameLst>
                                          <p:attrName>style.visibility</p:attrName>
                                        </p:attrNameLst>
                                      </p:cBhvr>
                                      <p:to>
                                        <p:strVal val="visible"/>
                                      </p:to>
                                    </p:set>
                                    <p:animEffect transition="in" filter="wipe(left)">
                                      <p:cBhvr>
                                        <p:cTn id="42" dur="500"/>
                                        <p:tgtEl>
                                          <p:spTgt spid="775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autoUpdateAnimBg="0"/>
      <p:bldP spid="77517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多元回归模型</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基本假定</a:t>
            </a:r>
            <a:r>
              <a:rPr lang="en-US" altLang="zh-CN" sz="3600" smtClean="0">
                <a:solidFill>
                  <a:schemeClr val="hlink"/>
                </a:solidFill>
                <a:latin typeface="Arial" panose="020B0604020202020204" pitchFamily="34" charset="0"/>
              </a:rPr>
              <a:t>) </a:t>
            </a:r>
          </a:p>
        </p:txBody>
      </p:sp>
      <p:sp>
        <p:nvSpPr>
          <p:cNvPr id="779267" name="Rectangle 3"/>
          <p:cNvSpPr>
            <a:spLocks noGrp="1" noChangeArrowheads="1"/>
          </p:cNvSpPr>
          <p:nvPr>
            <p:ph type="body" idx="1"/>
          </p:nvPr>
        </p:nvSpPr>
        <p:spPr>
          <a:xfrm>
            <a:off x="685800" y="1700213"/>
            <a:ext cx="8077200" cy="4395787"/>
          </a:xfrm>
        </p:spPr>
        <p:txBody>
          <a:bodyPr/>
          <a:lstStyle/>
          <a:p>
            <a:pPr marL="609600" indent="-609600" algn="just">
              <a:buFontTx/>
              <a:buAutoNum type="arabicPeriod"/>
              <a:defRPr/>
            </a:pPr>
            <a:r>
              <a:rPr lang="zh-CN" altLang="en-US" smtClean="0"/>
              <a:t>误</a:t>
            </a:r>
            <a:r>
              <a:rPr lang="zh-CN" altLang="en-US" smtClean="0">
                <a:latin typeface="Times New Roman" panose="02020603050405020304" pitchFamily="18" charset="0"/>
              </a:rPr>
              <a:t>差项</a:t>
            </a:r>
            <a:r>
              <a:rPr lang="en-US" altLang="zh-CN" b="1" i="1" smtClean="0">
                <a:latin typeface="Times New Roman" panose="02020603050405020304" pitchFamily="18" charset="0"/>
              </a:rPr>
              <a:t>ε</a:t>
            </a:r>
            <a:r>
              <a:rPr lang="zh-CN" altLang="en-US" smtClean="0">
                <a:latin typeface="Times New Roman" panose="02020603050405020304" pitchFamily="18" charset="0"/>
              </a:rPr>
              <a:t>是一个期望值为</a:t>
            </a:r>
            <a:r>
              <a:rPr lang="en-US" altLang="zh-CN" smtClean="0">
                <a:latin typeface="Times New Roman" panose="02020603050405020304" pitchFamily="18" charset="0"/>
                <a:cs typeface="Times New Roman" panose="02020603050405020304" pitchFamily="18" charset="0"/>
              </a:rPr>
              <a:t>0</a:t>
            </a:r>
            <a:r>
              <a:rPr lang="zh-CN" altLang="en-US" smtClean="0">
                <a:latin typeface="Times New Roman" panose="02020603050405020304" pitchFamily="18" charset="0"/>
              </a:rPr>
              <a:t>的随机变量，</a:t>
            </a:r>
            <a:r>
              <a:rPr lang="zh-CN" altLang="en-US" smtClean="0"/>
              <a:t>即</a:t>
            </a:r>
            <a:r>
              <a:rPr lang="en-US" altLang="zh-CN" i="1" smtClean="0">
                <a:latin typeface="Times New Roman" panose="02020603050405020304" pitchFamily="18" charset="0"/>
              </a:rPr>
              <a:t>E</a:t>
            </a:r>
            <a:r>
              <a:rPr lang="en-US" altLang="zh-CN" smtClean="0"/>
              <a:t>(</a:t>
            </a:r>
            <a:r>
              <a:rPr lang="en-US" altLang="zh-CN" i="1" smtClean="0">
                <a:sym typeface="Symbol" panose="05050102010706020507" pitchFamily="18" charset="2"/>
              </a:rPr>
              <a:t></a:t>
            </a:r>
            <a:r>
              <a:rPr lang="en-US" altLang="zh-CN" smtClean="0"/>
              <a:t>)=0</a:t>
            </a:r>
          </a:p>
          <a:p>
            <a:pPr marL="609600" indent="-609600" algn="just">
              <a:buFontTx/>
              <a:buAutoNum type="arabicPeriod"/>
              <a:defRPr/>
            </a:pPr>
            <a:r>
              <a:rPr lang="zh-CN" altLang="en-US" smtClean="0"/>
              <a:t>对于</a:t>
            </a:r>
            <a:r>
              <a:rPr lang="zh-CN" altLang="en-US" smtClean="0">
                <a:latin typeface="Times New Roman" panose="02020603050405020304" pitchFamily="18" charset="0"/>
              </a:rPr>
              <a:t>自变量</a:t>
            </a:r>
            <a:r>
              <a:rPr lang="en-US" altLang="zh-CN" i="1" smtClean="0">
                <a:latin typeface="Times New Roman" panose="02020603050405020304" pitchFamily="18" charset="0"/>
              </a:rPr>
              <a:t>x</a:t>
            </a:r>
            <a:r>
              <a:rPr lang="en-US" altLang="zh-CN" baseline="-25000" smtClean="0">
                <a:latin typeface="Times New Roman" panose="02020603050405020304" pitchFamily="18" charset="0"/>
              </a:rPr>
              <a:t>1</a:t>
            </a:r>
            <a:r>
              <a:rPr lang="zh-CN" altLang="en-US" smtClean="0">
                <a:latin typeface="Times New Roman" panose="02020603050405020304" pitchFamily="18" charset="0"/>
              </a:rPr>
              <a:t>，</a:t>
            </a:r>
            <a:r>
              <a:rPr lang="en-US" altLang="zh-CN" i="1" smtClean="0">
                <a:latin typeface="Times New Roman" panose="02020603050405020304" pitchFamily="18" charset="0"/>
              </a:rPr>
              <a:t>x</a:t>
            </a:r>
            <a:r>
              <a:rPr lang="en-US" altLang="zh-CN" baseline="-25000" smtClean="0">
                <a:latin typeface="Times New Roman" panose="02020603050405020304" pitchFamily="18" charset="0"/>
              </a:rPr>
              <a:t>2</a:t>
            </a:r>
            <a:r>
              <a:rPr lang="zh-CN" altLang="en-US" smtClean="0">
                <a:latin typeface="Times New Roman" panose="02020603050405020304" pitchFamily="18" charset="0"/>
              </a:rPr>
              <a:t>，</a:t>
            </a:r>
            <a:r>
              <a:rPr lang="en-US" altLang="zh-CN" smtClean="0">
                <a:latin typeface="Times New Roman" panose="02020603050405020304" pitchFamily="18" charset="0"/>
                <a:cs typeface="Times New Roman" panose="02020603050405020304" pitchFamily="18" charset="0"/>
              </a:rPr>
              <a:t>…</a:t>
            </a:r>
            <a:r>
              <a:rPr lang="zh-CN" altLang="en-US" smtClean="0">
                <a:latin typeface="Times New Roman" panose="02020603050405020304" pitchFamily="18" charset="0"/>
                <a:cs typeface="Times New Roman" panose="02020603050405020304" pitchFamily="18" charset="0"/>
              </a:rPr>
              <a:t>，</a:t>
            </a:r>
            <a:r>
              <a:rPr lang="en-US" altLang="zh-CN" i="1" smtClean="0">
                <a:latin typeface="Times New Roman" panose="02020603050405020304" pitchFamily="18" charset="0"/>
              </a:rPr>
              <a:t>x</a:t>
            </a:r>
            <a:r>
              <a:rPr lang="en-US" altLang="zh-CN" i="1" baseline="-25000" smtClean="0">
                <a:latin typeface="Times New Roman" panose="02020603050405020304" pitchFamily="18" charset="0"/>
              </a:rPr>
              <a:t>k</a:t>
            </a:r>
            <a:r>
              <a:rPr lang="zh-CN" altLang="en-US" smtClean="0">
                <a:latin typeface="Times New Roman" panose="02020603050405020304" pitchFamily="18" charset="0"/>
              </a:rPr>
              <a:t>的所有值，</a:t>
            </a:r>
            <a:r>
              <a:rPr lang="zh-CN" altLang="en-US" i="1" smtClean="0">
                <a:sym typeface="Symbol" panose="05050102010706020507" pitchFamily="18" charset="2"/>
              </a:rPr>
              <a:t></a:t>
            </a:r>
            <a:r>
              <a:rPr lang="zh-CN" altLang="en-US" smtClean="0">
                <a:sym typeface="Symbol" panose="05050102010706020507" pitchFamily="18" charset="2"/>
              </a:rPr>
              <a:t>的方差</a:t>
            </a:r>
            <a:r>
              <a:rPr lang="zh-CN" altLang="en-US" i="1" smtClean="0">
                <a:latin typeface="Times New Roman" panose="02020603050405020304" pitchFamily="18" charset="0"/>
                <a:sym typeface="Symbol" panose="05050102010706020507" pitchFamily="18" charset="2"/>
              </a:rPr>
              <a:t> </a:t>
            </a:r>
            <a:r>
              <a:rPr lang="en-US" altLang="zh-CN" baseline="30000" smtClean="0">
                <a:latin typeface="Times New Roman" panose="02020603050405020304" pitchFamily="18" charset="0"/>
              </a:rPr>
              <a:t>2</a:t>
            </a:r>
            <a:r>
              <a:rPr lang="zh-CN" altLang="en-US" smtClean="0">
                <a:latin typeface="Times New Roman" panose="02020603050405020304" pitchFamily="18" charset="0"/>
              </a:rPr>
              <a:t>都相同</a:t>
            </a:r>
          </a:p>
          <a:p>
            <a:pPr marL="609600" indent="-609600" algn="just">
              <a:buFontTx/>
              <a:buAutoNum type="arabicPeriod"/>
              <a:defRPr/>
            </a:pPr>
            <a:r>
              <a:rPr lang="zh-CN" altLang="en-US" smtClean="0"/>
              <a:t>误</a:t>
            </a:r>
            <a:r>
              <a:rPr lang="zh-CN" altLang="en-US" smtClean="0">
                <a:latin typeface="Times New Roman" panose="02020603050405020304" pitchFamily="18" charset="0"/>
              </a:rPr>
              <a:t>差项</a:t>
            </a:r>
            <a:r>
              <a:rPr lang="en-US" altLang="zh-CN" b="1" i="1" smtClean="0">
                <a:latin typeface="Times New Roman" panose="02020603050405020304" pitchFamily="18" charset="0"/>
              </a:rPr>
              <a:t>ε</a:t>
            </a:r>
            <a:r>
              <a:rPr lang="zh-CN" altLang="en-US" smtClean="0">
                <a:latin typeface="Times New Roman" panose="02020603050405020304" pitchFamily="18" charset="0"/>
              </a:rPr>
              <a:t>是一个服从正态分布的随机变量，即</a:t>
            </a:r>
            <a:r>
              <a:rPr lang="en-US" altLang="zh-CN" b="1" i="1" smtClean="0">
                <a:solidFill>
                  <a:srgbClr val="FFFFB1"/>
                </a:solidFill>
                <a:latin typeface="Times New Roman" panose="02020603050405020304" pitchFamily="18" charset="0"/>
              </a:rPr>
              <a:t>ε</a:t>
            </a:r>
            <a:r>
              <a:rPr lang="en-US" altLang="zh-CN" b="1" smtClean="0">
                <a:solidFill>
                  <a:srgbClr val="FFFFB1"/>
                </a:solidFill>
                <a:latin typeface="Times New Roman" panose="02020603050405020304" pitchFamily="18" charset="0"/>
              </a:rPr>
              <a:t>~</a:t>
            </a:r>
            <a:r>
              <a:rPr lang="en-US" altLang="zh-CN" b="1" i="1" smtClean="0">
                <a:solidFill>
                  <a:srgbClr val="FFFFB1"/>
                </a:solidFill>
                <a:latin typeface="Times New Roman" panose="02020603050405020304" pitchFamily="18" charset="0"/>
              </a:rPr>
              <a:t>N</a:t>
            </a:r>
            <a:r>
              <a:rPr lang="en-US" altLang="zh-CN" b="1" smtClean="0">
                <a:solidFill>
                  <a:srgbClr val="FFFFB1"/>
                </a:solidFill>
                <a:latin typeface="Times New Roman" panose="02020603050405020304" pitchFamily="18" charset="0"/>
              </a:rPr>
              <a:t>(0,</a:t>
            </a:r>
            <a:r>
              <a:rPr lang="en-US" altLang="zh-CN" b="1" smtClean="0">
                <a:solidFill>
                  <a:srgbClr val="FFFFB1"/>
                </a:solidFill>
                <a:latin typeface="Times New Roman" panose="02020603050405020304" pitchFamily="18" charset="0"/>
                <a:sym typeface="Symbol" panose="05050102010706020507" pitchFamily="18" charset="2"/>
              </a:rPr>
              <a:t></a:t>
            </a:r>
            <a:r>
              <a:rPr lang="en-US" altLang="zh-CN" b="1" baseline="30000" smtClean="0">
                <a:solidFill>
                  <a:srgbClr val="FFFFB1"/>
                </a:solidFill>
                <a:latin typeface="Times New Roman" panose="02020603050405020304" pitchFamily="18" charset="0"/>
              </a:rPr>
              <a:t>2</a:t>
            </a:r>
            <a:r>
              <a:rPr lang="en-US" altLang="zh-CN" b="1" smtClean="0">
                <a:solidFill>
                  <a:srgbClr val="FFFFB1"/>
                </a:solidFill>
                <a:latin typeface="Times New Roman" panose="02020603050405020304" pitchFamily="18" charset="0"/>
              </a:rPr>
              <a:t>)</a:t>
            </a:r>
            <a:r>
              <a:rPr lang="zh-CN" altLang="en-US" b="1" smtClean="0">
                <a:solidFill>
                  <a:srgbClr val="FFFFB1"/>
                </a:solidFill>
                <a:latin typeface="Times New Roman" panose="02020603050405020304" pitchFamily="18" charset="0"/>
              </a:rPr>
              <a:t>，</a:t>
            </a:r>
            <a:r>
              <a:rPr lang="zh-CN" altLang="en-US" smtClean="0">
                <a:latin typeface="Times New Roman" panose="02020603050405020304" pitchFamily="18" charset="0"/>
              </a:rPr>
              <a:t>且相互独立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animEffect transition="in" filter="wipe(left)">
                                      <p:cBhvr>
                                        <p:cTn id="7" dur="500"/>
                                        <p:tgtEl>
                                          <p:spTgt spid="779267">
                                            <p:txEl>
                                              <p:pRg st="0" end="0"/>
                                            </p:txEl>
                                          </p:spTgt>
                                        </p:tgtEl>
                                      </p:cBhvr>
                                    </p:animEffect>
                                  </p:childTnLst>
                                  <p:subTnLst>
                                    <p:animClr clrSpc="rgb" dir="cw">
                                      <p:cBhvr override="childStyle">
                                        <p:cTn dur="1" fill="hold" display="0" masterRel="nextClick" afterEffect="1"/>
                                        <p:tgtEl>
                                          <p:spTgt spid="77926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9267">
                                            <p:txEl>
                                              <p:pRg st="1" end="1"/>
                                            </p:txEl>
                                          </p:spTgt>
                                        </p:tgtEl>
                                        <p:attrNameLst>
                                          <p:attrName>style.visibility</p:attrName>
                                        </p:attrNameLst>
                                      </p:cBhvr>
                                      <p:to>
                                        <p:strVal val="visible"/>
                                      </p:to>
                                    </p:set>
                                    <p:animEffect transition="in" filter="wipe(left)">
                                      <p:cBhvr>
                                        <p:cTn id="12" dur="500"/>
                                        <p:tgtEl>
                                          <p:spTgt spid="779267">
                                            <p:txEl>
                                              <p:pRg st="1" end="1"/>
                                            </p:txEl>
                                          </p:spTgt>
                                        </p:tgtEl>
                                      </p:cBhvr>
                                    </p:animEffect>
                                  </p:childTnLst>
                                  <p:subTnLst>
                                    <p:animClr clrSpc="rgb" dir="cw">
                                      <p:cBhvr override="childStyle">
                                        <p:cTn dur="1" fill="hold" display="0" masterRel="nextClick" afterEffect="1"/>
                                        <p:tgtEl>
                                          <p:spTgt spid="77926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9267">
                                            <p:txEl>
                                              <p:pRg st="2" end="2"/>
                                            </p:txEl>
                                          </p:spTgt>
                                        </p:tgtEl>
                                        <p:attrNameLst>
                                          <p:attrName>style.visibility</p:attrName>
                                        </p:attrNameLst>
                                      </p:cBhvr>
                                      <p:to>
                                        <p:strVal val="visible"/>
                                      </p:to>
                                    </p:set>
                                    <p:animEffect transition="in" filter="wipe(left)">
                                      <p:cBhvr>
                                        <p:cTn id="17" dur="500"/>
                                        <p:tgtEl>
                                          <p:spTgt spid="779267">
                                            <p:txEl>
                                              <p:pRg st="2" end="2"/>
                                            </p:txEl>
                                          </p:spTgt>
                                        </p:tgtEl>
                                      </p:cBhvr>
                                    </p:animEffect>
                                  </p:childTnLst>
                                  <p:subTnLst>
                                    <p:animClr clrSpc="rgb" dir="cw">
                                      <p:cBhvr override="childStyle">
                                        <p:cTn dur="1" fill="hold" display="0" masterRel="nextClick" afterEffect="1"/>
                                        <p:tgtEl>
                                          <p:spTgt spid="779267">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多元回归方程</a:t>
            </a:r>
            <a:br>
              <a:rPr lang="zh-CN" altLang="en-US" smtClean="0">
                <a:latin typeface="Arial" panose="020B0604020202020204" pitchFamily="34" charset="0"/>
              </a:rPr>
            </a:br>
            <a:r>
              <a:rPr lang="zh-CN" altLang="en-US" smtClean="0">
                <a:latin typeface="Arial" panose="020B0604020202020204" pitchFamily="34" charset="0"/>
              </a:rPr>
              <a:t> </a:t>
            </a:r>
            <a:r>
              <a:rPr lang="en-US" altLang="zh-CN" sz="3600" smtClean="0">
                <a:solidFill>
                  <a:schemeClr val="hlink"/>
                </a:solidFill>
                <a:latin typeface="Arial" panose="020B0604020202020204" pitchFamily="34" charset="0"/>
              </a:rPr>
              <a:t>(multiple regression equation)</a:t>
            </a:r>
          </a:p>
        </p:txBody>
      </p:sp>
      <p:sp>
        <p:nvSpPr>
          <p:cNvPr id="781315" name="Rectangle 3"/>
          <p:cNvSpPr>
            <a:spLocks noGrp="1" noChangeArrowheads="1"/>
          </p:cNvSpPr>
          <p:nvPr>
            <p:ph type="body" idx="1"/>
          </p:nvPr>
        </p:nvSpPr>
        <p:spPr>
          <a:xfrm>
            <a:off x="381000" y="1700213"/>
            <a:ext cx="8229600" cy="2881312"/>
          </a:xfrm>
        </p:spPr>
        <p:txBody>
          <a:bodyPr/>
          <a:lstStyle/>
          <a:p>
            <a:pPr marL="609600" indent="-609600" algn="just">
              <a:buFontTx/>
              <a:buAutoNum type="arabicPeriod"/>
              <a:defRPr/>
            </a:pPr>
            <a:r>
              <a:rPr lang="zh-CN" altLang="en-US" smtClean="0"/>
              <a:t>描</a:t>
            </a:r>
            <a:r>
              <a:rPr lang="zh-CN" altLang="en-US" smtClean="0">
                <a:latin typeface="Times New Roman" panose="02020603050405020304" pitchFamily="18" charset="0"/>
              </a:rPr>
              <a:t>述因变量 </a:t>
            </a:r>
            <a:r>
              <a:rPr lang="en-US" altLang="zh-CN" i="1" smtClean="0">
                <a:latin typeface="Times New Roman" panose="02020603050405020304" pitchFamily="18" charset="0"/>
              </a:rPr>
              <a:t>y </a:t>
            </a:r>
            <a:r>
              <a:rPr lang="zh-CN" altLang="en-US" smtClean="0">
                <a:latin typeface="Times New Roman" panose="02020603050405020304" pitchFamily="18" charset="0"/>
              </a:rPr>
              <a:t>的平均值或期望值如何依赖于自变量 </a:t>
            </a:r>
            <a:r>
              <a:rPr lang="en-US" altLang="zh-CN" i="1" smtClean="0">
                <a:latin typeface="Times New Roman" panose="02020603050405020304" pitchFamily="18" charset="0"/>
              </a:rPr>
              <a:t>x</a:t>
            </a:r>
            <a:r>
              <a:rPr lang="en-US" altLang="zh-CN" baseline="-25000" smtClean="0">
                <a:latin typeface="Times New Roman" panose="02020603050405020304" pitchFamily="18" charset="0"/>
              </a:rPr>
              <a:t>1</a:t>
            </a:r>
            <a:r>
              <a:rPr lang="zh-CN" altLang="en-US" smtClean="0">
                <a:latin typeface="Times New Roman" panose="02020603050405020304" pitchFamily="18" charset="0"/>
              </a:rPr>
              <a:t>， </a:t>
            </a:r>
            <a:r>
              <a:rPr lang="en-US" altLang="zh-CN" i="1" smtClean="0">
                <a:latin typeface="Times New Roman" panose="02020603050405020304" pitchFamily="18" charset="0"/>
              </a:rPr>
              <a:t>x</a:t>
            </a:r>
            <a:r>
              <a:rPr lang="en-US" altLang="zh-CN" baseline="-25000" smtClean="0">
                <a:latin typeface="Times New Roman" panose="02020603050405020304" pitchFamily="18" charset="0"/>
              </a:rPr>
              <a:t>2</a:t>
            </a:r>
            <a:r>
              <a:rPr lang="en-US" altLang="zh-CN" i="1" smtClean="0">
                <a:latin typeface="Times New Roman" panose="02020603050405020304" pitchFamily="18" charset="0"/>
              </a:rPr>
              <a:t> </a:t>
            </a:r>
            <a:r>
              <a:rPr lang="zh-CN" altLang="en-US" smtClean="0">
                <a:latin typeface="Times New Roman" panose="02020603050405020304" pitchFamily="18" charset="0"/>
              </a:rPr>
              <a:t>，</a:t>
            </a:r>
            <a:r>
              <a:rPr lang="en-US" altLang="zh-CN" smtClean="0">
                <a:latin typeface="Times New Roman" panose="02020603050405020304" pitchFamily="18" charset="0"/>
                <a:cs typeface="Times New Roman" panose="02020603050405020304" pitchFamily="18" charset="0"/>
              </a:rPr>
              <a:t>…</a:t>
            </a:r>
            <a:r>
              <a:rPr lang="zh-CN" altLang="en-US" smtClean="0">
                <a:latin typeface="Times New Roman" panose="02020603050405020304" pitchFamily="18" charset="0"/>
                <a:cs typeface="Times New Roman" panose="02020603050405020304" pitchFamily="18" charset="0"/>
              </a:rPr>
              <a:t>，</a:t>
            </a:r>
            <a:r>
              <a:rPr lang="en-US" altLang="zh-CN" i="1" smtClean="0">
                <a:latin typeface="Times New Roman" panose="02020603050405020304" pitchFamily="18" charset="0"/>
              </a:rPr>
              <a:t>x</a:t>
            </a:r>
            <a:r>
              <a:rPr lang="en-US" altLang="zh-CN" i="1" baseline="-25000" smtClean="0">
                <a:latin typeface="Times New Roman" panose="02020603050405020304" pitchFamily="18" charset="0"/>
              </a:rPr>
              <a:t>k</a:t>
            </a:r>
            <a:r>
              <a:rPr lang="zh-CN" altLang="en-US" smtClean="0">
                <a:latin typeface="Times New Roman" panose="02020603050405020304" pitchFamily="18" charset="0"/>
              </a:rPr>
              <a:t>的方程</a:t>
            </a:r>
          </a:p>
          <a:p>
            <a:pPr marL="609600" indent="-609600" algn="just">
              <a:buFontTx/>
              <a:buAutoNum type="arabicPeriod"/>
              <a:defRPr/>
            </a:pPr>
            <a:r>
              <a:rPr lang="zh-CN" altLang="en-US" smtClean="0"/>
              <a:t>多</a:t>
            </a:r>
            <a:r>
              <a:rPr lang="zh-CN" altLang="en-US" smtClean="0">
                <a:latin typeface="Times New Roman" panose="02020603050405020304" pitchFamily="18" charset="0"/>
              </a:rPr>
              <a:t>元线性回归方程的形式为</a:t>
            </a:r>
          </a:p>
          <a:p>
            <a:pPr marL="609600" indent="-609600" algn="just">
              <a:defRPr/>
            </a:pPr>
            <a:r>
              <a:rPr lang="zh-CN" altLang="en-US" b="1" i="1" smtClean="0">
                <a:latin typeface="Times New Roman" panose="02020603050405020304" pitchFamily="18" charset="0"/>
              </a:rPr>
              <a:t>            </a:t>
            </a:r>
            <a:r>
              <a:rPr lang="en-US" altLang="zh-CN" b="1" i="1" smtClean="0">
                <a:solidFill>
                  <a:srgbClr val="FFFFB1"/>
                </a:solidFill>
                <a:latin typeface="Times New Roman" panose="02020603050405020304" pitchFamily="18" charset="0"/>
              </a:rPr>
              <a:t>E</a:t>
            </a:r>
            <a:r>
              <a:rPr lang="en-US" altLang="zh-CN" b="1" smtClean="0">
                <a:solidFill>
                  <a:srgbClr val="FFFFB1"/>
                </a:solidFill>
                <a:latin typeface="Times New Roman" panose="02020603050405020304" pitchFamily="18" charset="0"/>
              </a:rPr>
              <a:t>( </a:t>
            </a:r>
            <a:r>
              <a:rPr lang="en-US" altLang="zh-CN" b="1" i="1" smtClean="0">
                <a:solidFill>
                  <a:srgbClr val="FFFFB1"/>
                </a:solidFill>
                <a:latin typeface="Times New Roman" panose="02020603050405020304" pitchFamily="18" charset="0"/>
              </a:rPr>
              <a:t>y </a:t>
            </a:r>
            <a:r>
              <a:rPr lang="en-US" altLang="zh-CN" b="1" smtClean="0">
                <a:solidFill>
                  <a:srgbClr val="FFFFB1"/>
                </a:solidFill>
                <a:latin typeface="Times New Roman" panose="02020603050405020304" pitchFamily="18" charset="0"/>
              </a:rPr>
              <a:t>) = </a:t>
            </a:r>
            <a:r>
              <a:rPr lang="en-US" altLang="zh-CN" b="1" i="1" smtClean="0">
                <a:solidFill>
                  <a:srgbClr val="FFFFB1"/>
                </a:solidFill>
                <a:latin typeface="Times New Roman" panose="02020603050405020304" pitchFamily="18" charset="0"/>
                <a:sym typeface="Symbol" panose="05050102010706020507" pitchFamily="18" charset="2"/>
              </a:rPr>
              <a:t></a:t>
            </a:r>
            <a:r>
              <a:rPr lang="en-US" altLang="zh-CN" b="1" baseline="-25000" smtClean="0">
                <a:solidFill>
                  <a:srgbClr val="FFFFB1"/>
                </a:solidFill>
                <a:latin typeface="Times New Roman" panose="02020603050405020304" pitchFamily="18" charset="0"/>
              </a:rPr>
              <a:t>0</a:t>
            </a:r>
            <a:r>
              <a:rPr lang="en-US" altLang="zh-CN" b="1" smtClean="0">
                <a:solidFill>
                  <a:srgbClr val="FFFFB1"/>
                </a:solidFill>
                <a:latin typeface="Times New Roman" panose="02020603050405020304" pitchFamily="18" charset="0"/>
              </a:rPr>
              <a:t>+ </a:t>
            </a:r>
            <a:r>
              <a:rPr lang="en-US" altLang="zh-CN" b="1" i="1" smtClean="0">
                <a:solidFill>
                  <a:srgbClr val="FFFFB1"/>
                </a:solidFill>
                <a:latin typeface="Times New Roman" panose="02020603050405020304" pitchFamily="18" charset="0"/>
                <a:sym typeface="Symbol" panose="05050102010706020507" pitchFamily="18" charset="2"/>
              </a:rPr>
              <a:t></a:t>
            </a:r>
            <a:r>
              <a:rPr lang="en-US" altLang="zh-CN" b="1" baseline="-25000" smtClean="0">
                <a:solidFill>
                  <a:srgbClr val="FFFFB1"/>
                </a:solidFill>
                <a:latin typeface="Times New Roman" panose="02020603050405020304" pitchFamily="18" charset="0"/>
              </a:rPr>
              <a:t>1 </a:t>
            </a:r>
            <a:r>
              <a:rPr lang="en-US" altLang="zh-CN" b="1" i="1" smtClean="0">
                <a:solidFill>
                  <a:srgbClr val="FFFFB1"/>
                </a:solidFill>
                <a:latin typeface="Times New Roman" panose="02020603050405020304" pitchFamily="18" charset="0"/>
              </a:rPr>
              <a:t>x</a:t>
            </a:r>
            <a:r>
              <a:rPr lang="en-US" altLang="zh-CN" b="1" baseline="-25000" smtClean="0">
                <a:solidFill>
                  <a:srgbClr val="FFFFB1"/>
                </a:solidFill>
                <a:latin typeface="Times New Roman" panose="02020603050405020304" pitchFamily="18" charset="0"/>
              </a:rPr>
              <a:t>1</a:t>
            </a:r>
            <a:r>
              <a:rPr lang="en-US" altLang="zh-CN" b="1" i="1" smtClean="0">
                <a:solidFill>
                  <a:srgbClr val="FFFFB1"/>
                </a:solidFill>
                <a:latin typeface="Times New Roman" panose="02020603050405020304" pitchFamily="18" charset="0"/>
              </a:rPr>
              <a:t> </a:t>
            </a:r>
            <a:r>
              <a:rPr lang="en-US" altLang="zh-CN" b="1" smtClean="0">
                <a:solidFill>
                  <a:srgbClr val="FFFFB1"/>
                </a:solidFill>
                <a:latin typeface="Times New Roman" panose="02020603050405020304" pitchFamily="18" charset="0"/>
              </a:rPr>
              <a:t>+ </a:t>
            </a:r>
            <a:r>
              <a:rPr lang="en-US" altLang="zh-CN" b="1" i="1" smtClean="0">
                <a:solidFill>
                  <a:srgbClr val="FFFFB1"/>
                </a:solidFill>
                <a:latin typeface="Times New Roman" panose="02020603050405020304" pitchFamily="18" charset="0"/>
                <a:sym typeface="Symbol" panose="05050102010706020507" pitchFamily="18" charset="2"/>
              </a:rPr>
              <a:t></a:t>
            </a:r>
            <a:r>
              <a:rPr lang="en-US" altLang="zh-CN" b="1" baseline="-25000" smtClean="0">
                <a:solidFill>
                  <a:srgbClr val="FFFFB1"/>
                </a:solidFill>
                <a:latin typeface="Times New Roman" panose="02020603050405020304" pitchFamily="18" charset="0"/>
              </a:rPr>
              <a:t>2 </a:t>
            </a:r>
            <a:r>
              <a:rPr lang="en-US" altLang="zh-CN" b="1" i="1" smtClean="0">
                <a:solidFill>
                  <a:srgbClr val="FFFFB1"/>
                </a:solidFill>
                <a:latin typeface="Times New Roman" panose="02020603050405020304" pitchFamily="18" charset="0"/>
              </a:rPr>
              <a:t>x</a:t>
            </a:r>
            <a:r>
              <a:rPr lang="en-US" altLang="zh-CN" b="1" baseline="-25000" smtClean="0">
                <a:solidFill>
                  <a:srgbClr val="FFFFB1"/>
                </a:solidFill>
                <a:latin typeface="Times New Roman" panose="02020603050405020304" pitchFamily="18" charset="0"/>
              </a:rPr>
              <a:t>2</a:t>
            </a:r>
            <a:r>
              <a:rPr lang="en-US" altLang="zh-CN" b="1" i="1" smtClean="0">
                <a:solidFill>
                  <a:srgbClr val="FFFFB1"/>
                </a:solidFill>
                <a:latin typeface="Times New Roman" panose="02020603050405020304" pitchFamily="18" charset="0"/>
              </a:rPr>
              <a:t> </a:t>
            </a:r>
            <a:r>
              <a:rPr lang="en-US" altLang="zh-CN" b="1" smtClean="0">
                <a:solidFill>
                  <a:srgbClr val="FFFFB1"/>
                </a:solidFill>
                <a:latin typeface="Times New Roman" panose="02020603050405020304" pitchFamily="18" charset="0"/>
              </a:rPr>
              <a:t>+</a:t>
            </a:r>
            <a:r>
              <a:rPr lang="en-US" altLang="zh-CN" b="1" smtClean="0">
                <a:solidFill>
                  <a:srgbClr val="FFFFB1"/>
                </a:solidFill>
                <a:latin typeface="Times New Roman" panose="02020603050405020304" pitchFamily="18" charset="0"/>
                <a:cs typeface="Times New Roman" panose="02020603050405020304" pitchFamily="18" charset="0"/>
              </a:rPr>
              <a:t>…+</a:t>
            </a:r>
            <a:r>
              <a:rPr lang="en-US" altLang="zh-CN" b="1" smtClean="0">
                <a:solidFill>
                  <a:srgbClr val="FFFFB1"/>
                </a:solidFill>
                <a:latin typeface="Times New Roman" panose="02020603050405020304" pitchFamily="18" charset="0"/>
              </a:rPr>
              <a:t> </a:t>
            </a:r>
            <a:r>
              <a:rPr lang="en-US" altLang="zh-CN" b="1" i="1" smtClean="0">
                <a:solidFill>
                  <a:srgbClr val="FFFFB1"/>
                </a:solidFill>
                <a:latin typeface="Times New Roman" panose="02020603050405020304" pitchFamily="18" charset="0"/>
                <a:sym typeface="Symbol" panose="05050102010706020507" pitchFamily="18" charset="2"/>
              </a:rPr>
              <a:t></a:t>
            </a:r>
            <a:r>
              <a:rPr lang="en-US" altLang="zh-CN" b="1" i="1" baseline="-25000" smtClean="0">
                <a:solidFill>
                  <a:srgbClr val="FFFFB1"/>
                </a:solidFill>
                <a:latin typeface="Times New Roman" panose="02020603050405020304" pitchFamily="18" charset="0"/>
              </a:rPr>
              <a:t>k</a:t>
            </a:r>
            <a:r>
              <a:rPr lang="en-US" altLang="zh-CN" b="1" baseline="-25000" smtClean="0">
                <a:solidFill>
                  <a:srgbClr val="FFFFB1"/>
                </a:solidFill>
                <a:latin typeface="Times New Roman" panose="02020603050405020304" pitchFamily="18" charset="0"/>
              </a:rPr>
              <a:t> </a:t>
            </a:r>
            <a:r>
              <a:rPr lang="en-US" altLang="zh-CN" b="1" i="1" smtClean="0">
                <a:solidFill>
                  <a:srgbClr val="FFFFB1"/>
                </a:solidFill>
                <a:latin typeface="Times New Roman" panose="02020603050405020304" pitchFamily="18" charset="0"/>
              </a:rPr>
              <a:t>x</a:t>
            </a:r>
            <a:r>
              <a:rPr lang="en-US" altLang="zh-CN" b="1" i="1" baseline="-25000" smtClean="0">
                <a:solidFill>
                  <a:srgbClr val="FFFFB1"/>
                </a:solidFill>
                <a:latin typeface="Times New Roman" panose="02020603050405020304" pitchFamily="18" charset="0"/>
              </a:rPr>
              <a:t>k</a:t>
            </a:r>
            <a:endParaRPr lang="en-US" altLang="zh-CN" b="1" i="1" smtClean="0">
              <a:solidFill>
                <a:srgbClr val="FFFFB1"/>
              </a:solidFill>
              <a:latin typeface="Times New Roman" panose="02020603050405020304" pitchFamily="18" charset="0"/>
            </a:endParaRPr>
          </a:p>
        </p:txBody>
      </p:sp>
      <p:sp>
        <p:nvSpPr>
          <p:cNvPr id="781316" name="Rectangle 4"/>
          <p:cNvSpPr>
            <a:spLocks noChangeArrowheads="1"/>
          </p:cNvSpPr>
          <p:nvPr/>
        </p:nvSpPr>
        <p:spPr bwMode="auto">
          <a:xfrm>
            <a:off x="1295400" y="4191000"/>
            <a:ext cx="6172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a:spcBef>
                <a:spcPct val="50000"/>
              </a:spcBef>
              <a:buClr>
                <a:schemeClr val="hlink"/>
              </a:buClr>
              <a:buFont typeface="Wingdings" panose="05000000000000000000" pitchFamily="2" charset="2"/>
              <a:buChar char="§"/>
              <a:defRPr/>
            </a:pPr>
            <a:r>
              <a:rPr lang="en-US" altLang="zh-CN" sz="2600" i="1">
                <a:effectLst>
                  <a:outerShdw blurRad="38100" dist="38100" dir="2700000" algn="tl">
                    <a:srgbClr val="000000"/>
                  </a:outerShdw>
                </a:effectLst>
                <a:latin typeface="Symbol" panose="05050102010706020507" pitchFamily="18" charset="2"/>
                <a:ea typeface="宋体" panose="02010600030101010101" pitchFamily="2" charset="-122"/>
              </a:rPr>
              <a:t> b</a:t>
            </a:r>
            <a:r>
              <a:rPr lang="en-US" altLang="zh-CN" sz="2600" baseline="-25000">
                <a:effectLst>
                  <a:outerShdw blurRad="38100" dist="38100" dir="2700000" algn="tl">
                    <a:srgbClr val="000000"/>
                  </a:outerShdw>
                </a:effectLst>
                <a:latin typeface="Symbol" panose="05050102010706020507" pitchFamily="18" charset="2"/>
                <a:ea typeface="宋体" panose="02010600030101010101" pitchFamily="2" charset="-122"/>
              </a:rPr>
              <a:t>1</a:t>
            </a: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sz="2600"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baseline="-25000">
                <a:effectLst>
                  <a:outerShdw blurRad="38100" dist="38100" dir="2700000" algn="tl">
                    <a:srgbClr val="000000"/>
                  </a:outerShdw>
                </a:effectLst>
                <a:latin typeface="Symbol" panose="05050102010706020507" pitchFamily="18" charset="2"/>
                <a:ea typeface="宋体" panose="02010600030101010101" pitchFamily="2" charset="-122"/>
              </a:rPr>
              <a:t>2</a:t>
            </a:r>
            <a:r>
              <a:rPr lang="zh-CN" altLang="en-US" sz="2600">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sz="2600">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en-US" altLang="zh-CN" sz="2600"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i="1" baseline="-2500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称为偏回归系数</a:t>
            </a:r>
          </a:p>
          <a:p>
            <a:pPr lvl="1" algn="just">
              <a:spcBef>
                <a:spcPct val="50000"/>
              </a:spcBef>
              <a:buClr>
                <a:schemeClr val="hlink"/>
              </a:buClr>
              <a:buFont typeface="Wingdings" panose="05000000000000000000" pitchFamily="2" charset="2"/>
              <a:buChar char="§"/>
              <a:defRPr/>
            </a:pP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en-US" altLang="zh-CN" sz="2600" i="1">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i="1" baseline="-25000">
                <a:effectLst>
                  <a:outerShdw blurRad="38100" dist="38100" dir="2700000" algn="tl">
                    <a:srgbClr val="000000"/>
                  </a:outerShdw>
                </a:effectLst>
                <a:latin typeface="Times New Roman" panose="02020603050405020304" pitchFamily="18" charset="0"/>
                <a:ea typeface="宋体" panose="02010600030101010101" pitchFamily="2" charset="-122"/>
              </a:rPr>
              <a:t>i</a:t>
            </a:r>
            <a:r>
              <a:rPr lang="en-US" altLang="zh-CN" sz="2600" baseline="-2500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表示假定其他变量不变，当 </a:t>
            </a:r>
            <a:r>
              <a:rPr lang="en-US" altLang="zh-CN" sz="2600"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sz="2600" i="1" baseline="-25000">
                <a:effectLst>
                  <a:outerShdw blurRad="38100" dist="38100" dir="2700000" algn="tl">
                    <a:srgbClr val="000000"/>
                  </a:outerShdw>
                </a:effectLst>
                <a:latin typeface="Times New Roman" panose="02020603050405020304" pitchFamily="18" charset="0"/>
                <a:ea typeface="宋体" panose="02010600030101010101" pitchFamily="2" charset="-122"/>
              </a:rPr>
              <a:t>i</a:t>
            </a:r>
            <a:r>
              <a:rPr lang="en-US" altLang="zh-CN" sz="2600" i="1">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每变动一个单位时，</a:t>
            </a:r>
            <a:r>
              <a:rPr lang="en-US" altLang="zh-CN" sz="2600" i="1">
                <a:effectLst>
                  <a:outerShdw blurRad="38100" dist="38100" dir="2700000" algn="tl">
                    <a:srgbClr val="000000"/>
                  </a:outerShdw>
                </a:effectLst>
                <a:latin typeface="Times New Roman" panose="02020603050405020304" pitchFamily="18" charset="0"/>
                <a:ea typeface="宋体" panose="02010600030101010101" pitchFamily="2" charset="-122"/>
              </a:rPr>
              <a:t>y </a:t>
            </a:r>
            <a:r>
              <a:rPr lang="zh-CN" altLang="en-US" sz="2600">
                <a:effectLst>
                  <a:outerShdw blurRad="38100" dist="38100" dir="2700000" algn="tl">
                    <a:srgbClr val="000000"/>
                  </a:outerShdw>
                </a:effectLst>
                <a:latin typeface="Times New Roman" panose="02020603050405020304" pitchFamily="18" charset="0"/>
                <a:ea typeface="宋体" panose="02010600030101010101" pitchFamily="2" charset="-122"/>
              </a:rPr>
              <a:t>的平均变动值</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1315">
                                            <p:txEl>
                                              <p:pRg st="0" end="0"/>
                                            </p:txEl>
                                          </p:spTgt>
                                        </p:tgtEl>
                                        <p:attrNameLst>
                                          <p:attrName>style.visibility</p:attrName>
                                        </p:attrNameLst>
                                      </p:cBhvr>
                                      <p:to>
                                        <p:strVal val="visible"/>
                                      </p:to>
                                    </p:set>
                                    <p:animEffect transition="in" filter="wipe(left)">
                                      <p:cBhvr>
                                        <p:cTn id="7" dur="500"/>
                                        <p:tgtEl>
                                          <p:spTgt spid="781315">
                                            <p:txEl>
                                              <p:pRg st="0" end="0"/>
                                            </p:txEl>
                                          </p:spTgt>
                                        </p:tgtEl>
                                      </p:cBhvr>
                                    </p:animEffect>
                                  </p:childTnLst>
                                  <p:subTnLst>
                                    <p:animClr clrSpc="rgb" dir="cw">
                                      <p:cBhvr override="childStyle">
                                        <p:cTn dur="1" fill="hold" display="0" masterRel="nextClick" afterEffect="1"/>
                                        <p:tgtEl>
                                          <p:spTgt spid="7813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1315">
                                            <p:txEl>
                                              <p:pRg st="1" end="1"/>
                                            </p:txEl>
                                          </p:spTgt>
                                        </p:tgtEl>
                                        <p:attrNameLst>
                                          <p:attrName>style.visibility</p:attrName>
                                        </p:attrNameLst>
                                      </p:cBhvr>
                                      <p:to>
                                        <p:strVal val="visible"/>
                                      </p:to>
                                    </p:set>
                                    <p:animEffect transition="in" filter="wipe(left)">
                                      <p:cBhvr>
                                        <p:cTn id="12" dur="500"/>
                                        <p:tgtEl>
                                          <p:spTgt spid="781315">
                                            <p:txEl>
                                              <p:pRg st="1" end="1"/>
                                            </p:txEl>
                                          </p:spTgt>
                                        </p:tgtEl>
                                      </p:cBhvr>
                                    </p:animEffect>
                                  </p:childTnLst>
                                  <p:subTnLst>
                                    <p:animClr clrSpc="rgb" dir="cw">
                                      <p:cBhvr override="childStyle">
                                        <p:cTn dur="1" fill="hold" display="0" masterRel="nextClick" afterEffect="1"/>
                                        <p:tgtEl>
                                          <p:spTgt spid="7813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1315">
                                            <p:txEl>
                                              <p:pRg st="2" end="2"/>
                                            </p:txEl>
                                          </p:spTgt>
                                        </p:tgtEl>
                                        <p:attrNameLst>
                                          <p:attrName>style.visibility</p:attrName>
                                        </p:attrNameLst>
                                      </p:cBhvr>
                                      <p:to>
                                        <p:strVal val="visible"/>
                                      </p:to>
                                    </p:set>
                                    <p:animEffect transition="in" filter="wipe(left)">
                                      <p:cBhvr>
                                        <p:cTn id="17" dur="500"/>
                                        <p:tgtEl>
                                          <p:spTgt spid="781315">
                                            <p:txEl>
                                              <p:pRg st="2" end="2"/>
                                            </p:txEl>
                                          </p:spTgt>
                                        </p:tgtEl>
                                      </p:cBhvr>
                                    </p:animEffect>
                                  </p:childTnLst>
                                  <p:subTnLst>
                                    <p:animClr clrSpc="rgb" dir="cw">
                                      <p:cBhvr override="childStyle">
                                        <p:cTn dur="1" fill="hold" display="0" masterRel="nextClick" afterEffect="1"/>
                                        <p:tgtEl>
                                          <p:spTgt spid="78131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1316">
                                            <p:txEl>
                                              <p:pRg st="0" end="0"/>
                                            </p:txEl>
                                          </p:spTgt>
                                        </p:tgtEl>
                                        <p:attrNameLst>
                                          <p:attrName>style.visibility</p:attrName>
                                        </p:attrNameLst>
                                      </p:cBhvr>
                                      <p:to>
                                        <p:strVal val="visible"/>
                                      </p:to>
                                    </p:set>
                                    <p:animEffect transition="in" filter="wipe(left)">
                                      <p:cBhvr>
                                        <p:cTn id="22" dur="500"/>
                                        <p:tgtEl>
                                          <p:spTgt spid="781316">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81316">
                                            <p:txEl>
                                              <p:pRg st="1" end="1"/>
                                            </p:txEl>
                                          </p:spTgt>
                                        </p:tgtEl>
                                        <p:attrNameLst>
                                          <p:attrName>style.visibility</p:attrName>
                                        </p:attrNameLst>
                                      </p:cBhvr>
                                      <p:to>
                                        <p:strVal val="visible"/>
                                      </p:to>
                                    </p:set>
                                    <p:animEffect transition="in" filter="wipe(left)">
                                      <p:cBhvr>
                                        <p:cTn id="25" dur="500"/>
                                        <p:tgtEl>
                                          <p:spTgt spid="7813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P spid="781316"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1752600" y="171450"/>
            <a:ext cx="7010400" cy="1123950"/>
          </a:xfrm>
        </p:spPr>
        <p:txBody>
          <a:bodyPr/>
          <a:lstStyle/>
          <a:p>
            <a:pPr>
              <a:defRPr/>
            </a:pPr>
            <a:r>
              <a:rPr lang="zh-CN" altLang="en-US" sz="3600" smtClean="0"/>
              <a:t>二元回归方程的直观解释</a:t>
            </a:r>
          </a:p>
        </p:txBody>
      </p:sp>
      <p:sp>
        <p:nvSpPr>
          <p:cNvPr id="19459" name="Rectangle 3"/>
          <p:cNvSpPr>
            <a:spLocks noChangeArrowheads="1"/>
          </p:cNvSpPr>
          <p:nvPr/>
        </p:nvSpPr>
        <p:spPr bwMode="auto">
          <a:xfrm>
            <a:off x="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grpSp>
        <p:nvGrpSpPr>
          <p:cNvPr id="19460" name="Group 4"/>
          <p:cNvGrpSpPr>
            <a:grpSpLocks/>
          </p:cNvGrpSpPr>
          <p:nvPr/>
        </p:nvGrpSpPr>
        <p:grpSpPr bwMode="auto">
          <a:xfrm>
            <a:off x="304800" y="1752600"/>
            <a:ext cx="8153400" cy="4392613"/>
            <a:chOff x="192" y="1121"/>
            <a:chExt cx="5136" cy="2767"/>
          </a:xfrm>
        </p:grpSpPr>
        <p:sp>
          <p:nvSpPr>
            <p:cNvPr id="783365" name="Rectangle 5"/>
            <p:cNvSpPr>
              <a:spLocks noChangeArrowheads="1"/>
            </p:cNvSpPr>
            <p:nvPr/>
          </p:nvSpPr>
          <p:spPr bwMode="auto">
            <a:xfrm>
              <a:off x="192" y="1121"/>
              <a:ext cx="170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zh-CN" altLang="en-US" b="1">
                  <a:solidFill>
                    <a:srgbClr val="FFFFB1"/>
                  </a:solidFill>
                  <a:effectLst>
                    <a:outerShdw blurRad="38100" dist="38100" dir="2700000" algn="tl">
                      <a:srgbClr val="000000"/>
                    </a:outerShdw>
                  </a:effectLst>
                  <a:ea typeface="宋体" panose="02010600030101010101" pitchFamily="2" charset="-122"/>
                </a:rPr>
                <a:t>二元线性回归模型</a:t>
              </a:r>
            </a:p>
          </p:txBody>
        </p:sp>
        <p:graphicFrame>
          <p:nvGraphicFramePr>
            <p:cNvPr id="19462" name="Object 6">
              <a:hlinkClick r:id="" action="ppaction://ole?verb=0"/>
            </p:cNvPr>
            <p:cNvGraphicFramePr>
              <a:graphicFrameLocks/>
            </p:cNvGraphicFramePr>
            <p:nvPr/>
          </p:nvGraphicFramePr>
          <p:xfrm>
            <a:off x="2823" y="1344"/>
            <a:ext cx="1842" cy="336"/>
          </p:xfrm>
          <a:graphic>
            <a:graphicData uri="http://schemas.openxmlformats.org/presentationml/2006/ole">
              <mc:AlternateContent xmlns:mc="http://schemas.openxmlformats.org/markup-compatibility/2006">
                <mc:Choice xmlns:v="urn:schemas-microsoft-com:vml" Requires="v">
                  <p:oleObj spid="_x0000_s19500" name="Equation" r:id="rId4" imgW="1462957" imgH="220969" progId="Equation.3">
                    <p:embed/>
                  </p:oleObj>
                </mc:Choice>
                <mc:Fallback>
                  <p:oleObj name="Equation" r:id="rId4" imgW="1462957" imgH="220969"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 y="1344"/>
                          <a:ext cx="1842" cy="3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19463" name="Group 7"/>
            <p:cNvGrpSpPr>
              <a:grpSpLocks/>
            </p:cNvGrpSpPr>
            <p:nvPr/>
          </p:nvGrpSpPr>
          <p:grpSpPr bwMode="auto">
            <a:xfrm>
              <a:off x="600" y="1579"/>
              <a:ext cx="4370" cy="2186"/>
              <a:chOff x="600" y="1579"/>
              <a:chExt cx="4370" cy="2186"/>
            </a:xfrm>
          </p:grpSpPr>
          <p:sp>
            <p:nvSpPr>
              <p:cNvPr id="19476" name="Freeform 8"/>
              <p:cNvSpPr>
                <a:spLocks/>
              </p:cNvSpPr>
              <p:nvPr/>
            </p:nvSpPr>
            <p:spPr bwMode="auto">
              <a:xfrm>
                <a:off x="2725" y="3260"/>
                <a:ext cx="291" cy="167"/>
              </a:xfrm>
              <a:custGeom>
                <a:avLst/>
                <a:gdLst>
                  <a:gd name="T0" fmla="*/ 0 w 291"/>
                  <a:gd name="T1" fmla="*/ 82 h 167"/>
                  <a:gd name="T2" fmla="*/ 4 w 291"/>
                  <a:gd name="T3" fmla="*/ 58 h 167"/>
                  <a:gd name="T4" fmla="*/ 27 w 291"/>
                  <a:gd name="T5" fmla="*/ 35 h 167"/>
                  <a:gd name="T6" fmla="*/ 58 w 291"/>
                  <a:gd name="T7" fmla="*/ 16 h 167"/>
                  <a:gd name="T8" fmla="*/ 97 w 291"/>
                  <a:gd name="T9" fmla="*/ 4 h 167"/>
                  <a:gd name="T10" fmla="*/ 144 w 291"/>
                  <a:gd name="T11" fmla="*/ 0 h 167"/>
                  <a:gd name="T12" fmla="*/ 190 w 291"/>
                  <a:gd name="T13" fmla="*/ 4 h 167"/>
                  <a:gd name="T14" fmla="*/ 229 w 291"/>
                  <a:gd name="T15" fmla="*/ 16 h 167"/>
                  <a:gd name="T16" fmla="*/ 260 w 291"/>
                  <a:gd name="T17" fmla="*/ 35 h 167"/>
                  <a:gd name="T18" fmla="*/ 284 w 291"/>
                  <a:gd name="T19" fmla="*/ 58 h 167"/>
                  <a:gd name="T20" fmla="*/ 291 w 291"/>
                  <a:gd name="T21" fmla="*/ 82 h 167"/>
                  <a:gd name="T22" fmla="*/ 284 w 291"/>
                  <a:gd name="T23" fmla="*/ 109 h 167"/>
                  <a:gd name="T24" fmla="*/ 260 w 291"/>
                  <a:gd name="T25" fmla="*/ 132 h 167"/>
                  <a:gd name="T26" fmla="*/ 229 w 291"/>
                  <a:gd name="T27" fmla="*/ 151 h 167"/>
                  <a:gd name="T28" fmla="*/ 190 w 291"/>
                  <a:gd name="T29" fmla="*/ 163 h 167"/>
                  <a:gd name="T30" fmla="*/ 144 w 291"/>
                  <a:gd name="T31" fmla="*/ 167 h 167"/>
                  <a:gd name="T32" fmla="*/ 97 w 291"/>
                  <a:gd name="T33" fmla="*/ 163 h 167"/>
                  <a:gd name="T34" fmla="*/ 58 w 291"/>
                  <a:gd name="T35" fmla="*/ 151 h 167"/>
                  <a:gd name="T36" fmla="*/ 27 w 291"/>
                  <a:gd name="T37" fmla="*/ 132 h 167"/>
                  <a:gd name="T38" fmla="*/ 4 w 291"/>
                  <a:gd name="T39" fmla="*/ 109 h 167"/>
                  <a:gd name="T40" fmla="*/ 0 w 291"/>
                  <a:gd name="T41" fmla="*/ 82 h 1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167">
                    <a:moveTo>
                      <a:pt x="0" y="82"/>
                    </a:moveTo>
                    <a:lnTo>
                      <a:pt x="4" y="58"/>
                    </a:lnTo>
                    <a:lnTo>
                      <a:pt x="27" y="35"/>
                    </a:lnTo>
                    <a:lnTo>
                      <a:pt x="58" y="16"/>
                    </a:lnTo>
                    <a:lnTo>
                      <a:pt x="97" y="4"/>
                    </a:lnTo>
                    <a:lnTo>
                      <a:pt x="144" y="0"/>
                    </a:lnTo>
                    <a:lnTo>
                      <a:pt x="190" y="4"/>
                    </a:lnTo>
                    <a:lnTo>
                      <a:pt x="229" y="16"/>
                    </a:lnTo>
                    <a:lnTo>
                      <a:pt x="260" y="35"/>
                    </a:lnTo>
                    <a:lnTo>
                      <a:pt x="284" y="58"/>
                    </a:lnTo>
                    <a:lnTo>
                      <a:pt x="291" y="82"/>
                    </a:lnTo>
                    <a:lnTo>
                      <a:pt x="284" y="109"/>
                    </a:lnTo>
                    <a:lnTo>
                      <a:pt x="260" y="132"/>
                    </a:lnTo>
                    <a:lnTo>
                      <a:pt x="229" y="151"/>
                    </a:lnTo>
                    <a:lnTo>
                      <a:pt x="190" y="163"/>
                    </a:lnTo>
                    <a:lnTo>
                      <a:pt x="144" y="167"/>
                    </a:lnTo>
                    <a:lnTo>
                      <a:pt x="97" y="163"/>
                    </a:lnTo>
                    <a:lnTo>
                      <a:pt x="58" y="151"/>
                    </a:lnTo>
                    <a:lnTo>
                      <a:pt x="27" y="132"/>
                    </a:lnTo>
                    <a:lnTo>
                      <a:pt x="4" y="109"/>
                    </a:lnTo>
                    <a:lnTo>
                      <a:pt x="0" y="82"/>
                    </a:lnTo>
                    <a:close/>
                  </a:path>
                </a:pathLst>
              </a:custGeom>
              <a:solidFill>
                <a:srgbClr val="F0F0F0"/>
              </a:solidFill>
              <a:ln w="19050">
                <a:solidFill>
                  <a:srgbClr val="F0F0F0"/>
                </a:solidFill>
                <a:prstDash val="solid"/>
                <a:round/>
                <a:headEnd/>
                <a:tailEnd/>
              </a:ln>
              <a:effectLst>
                <a:outerShdw dist="35921" dir="2700000" algn="ctr" rotWithShape="0">
                  <a:schemeClr val="bg2"/>
                </a:outerShdw>
              </a:effectLst>
            </p:spPr>
            <p:txBody>
              <a:bodyPr/>
              <a:lstStyle/>
              <a:p>
                <a:endParaRPr lang="zh-CN" altLang="en-US"/>
              </a:p>
            </p:txBody>
          </p:sp>
          <p:sp>
            <p:nvSpPr>
              <p:cNvPr id="19477" name="Line 9"/>
              <p:cNvSpPr>
                <a:spLocks noChangeShapeType="1"/>
              </p:cNvSpPr>
              <p:nvPr/>
            </p:nvSpPr>
            <p:spPr bwMode="auto">
              <a:xfrm>
                <a:off x="2869" y="2624"/>
                <a:ext cx="1" cy="729"/>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8" name="Freeform 10"/>
              <p:cNvSpPr>
                <a:spLocks/>
              </p:cNvSpPr>
              <p:nvPr/>
            </p:nvSpPr>
            <p:spPr bwMode="auto">
              <a:xfrm>
                <a:off x="3416" y="1750"/>
                <a:ext cx="1166" cy="1821"/>
              </a:xfrm>
              <a:custGeom>
                <a:avLst/>
                <a:gdLst>
                  <a:gd name="T0" fmla="*/ 1166 w 1166"/>
                  <a:gd name="T1" fmla="*/ 0 h 1821"/>
                  <a:gd name="T2" fmla="*/ 1166 w 1166"/>
                  <a:gd name="T3" fmla="*/ 1165 h 1821"/>
                  <a:gd name="T4" fmla="*/ 0 w 1166"/>
                  <a:gd name="T5" fmla="*/ 1821 h 1821"/>
                  <a:gd name="T6" fmla="*/ 0 w 1166"/>
                  <a:gd name="T7" fmla="*/ 1165 h 1821"/>
                  <a:gd name="T8" fmla="*/ 1166 w 1166"/>
                  <a:gd name="T9" fmla="*/ 0 h 18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6" h="1821">
                    <a:moveTo>
                      <a:pt x="1166" y="0"/>
                    </a:moveTo>
                    <a:lnTo>
                      <a:pt x="1166" y="1165"/>
                    </a:lnTo>
                    <a:lnTo>
                      <a:pt x="0" y="1821"/>
                    </a:lnTo>
                    <a:lnTo>
                      <a:pt x="0" y="1165"/>
                    </a:lnTo>
                    <a:lnTo>
                      <a:pt x="1166" y="0"/>
                    </a:lnTo>
                  </a:path>
                </a:pathLst>
              </a:custGeom>
              <a:noFill/>
              <a:ln w="30163">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9" name="Line 11"/>
              <p:cNvSpPr>
                <a:spLocks noChangeShapeType="1"/>
              </p:cNvSpPr>
              <p:nvPr/>
            </p:nvSpPr>
            <p:spPr bwMode="auto">
              <a:xfrm flipH="1" flipV="1">
                <a:off x="600" y="3753"/>
                <a:ext cx="23"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Line 12"/>
              <p:cNvSpPr>
                <a:spLocks noChangeShapeType="1"/>
              </p:cNvSpPr>
              <p:nvPr/>
            </p:nvSpPr>
            <p:spPr bwMode="auto">
              <a:xfrm flipH="1" flipV="1">
                <a:off x="1264" y="3415"/>
                <a:ext cx="24"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13"/>
              <p:cNvSpPr>
                <a:spLocks noChangeShapeType="1"/>
              </p:cNvSpPr>
              <p:nvPr/>
            </p:nvSpPr>
            <p:spPr bwMode="auto">
              <a:xfrm flipH="1" flipV="1">
                <a:off x="1431" y="3330"/>
                <a:ext cx="24"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14"/>
              <p:cNvSpPr>
                <a:spLocks noChangeShapeType="1"/>
              </p:cNvSpPr>
              <p:nvPr/>
            </p:nvSpPr>
            <p:spPr bwMode="auto">
              <a:xfrm flipH="1" flipV="1">
                <a:off x="1598" y="3245"/>
                <a:ext cx="24" cy="11"/>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83" name="Group 15"/>
              <p:cNvGrpSpPr>
                <a:grpSpLocks/>
              </p:cNvGrpSpPr>
              <p:nvPr/>
            </p:nvGrpSpPr>
            <p:grpSpPr bwMode="auto">
              <a:xfrm>
                <a:off x="623" y="1579"/>
                <a:ext cx="4347" cy="2186"/>
                <a:chOff x="623" y="1579"/>
                <a:chExt cx="4347" cy="2186"/>
              </a:xfrm>
            </p:grpSpPr>
            <p:sp>
              <p:nvSpPr>
                <p:cNvPr id="19498" name="Line 16"/>
                <p:cNvSpPr>
                  <a:spLocks noChangeShapeType="1"/>
                </p:cNvSpPr>
                <p:nvPr/>
              </p:nvSpPr>
              <p:spPr bwMode="auto">
                <a:xfrm flipH="1">
                  <a:off x="623" y="2922"/>
                  <a:ext cx="1655" cy="843"/>
                </a:xfrm>
                <a:prstGeom prst="line">
                  <a:avLst/>
                </a:prstGeom>
                <a:noFill/>
                <a:ln w="30163">
                  <a:solidFill>
                    <a:srgbClr val="F0F0F0"/>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9" name="Freeform 17"/>
                <p:cNvSpPr>
                  <a:spLocks/>
                </p:cNvSpPr>
                <p:nvPr/>
              </p:nvSpPr>
              <p:spPr bwMode="auto">
                <a:xfrm>
                  <a:off x="2282" y="1579"/>
                  <a:ext cx="2688" cy="1343"/>
                </a:xfrm>
                <a:custGeom>
                  <a:avLst/>
                  <a:gdLst>
                    <a:gd name="T0" fmla="*/ 0 w 2688"/>
                    <a:gd name="T1" fmla="*/ 0 h 1343"/>
                    <a:gd name="T2" fmla="*/ 0 w 2688"/>
                    <a:gd name="T3" fmla="*/ 1343 h 1343"/>
                    <a:gd name="T4" fmla="*/ 2688 w 2688"/>
                    <a:gd name="T5" fmla="*/ 1343 h 1343"/>
                    <a:gd name="T6" fmla="*/ 0 60000 65536"/>
                    <a:gd name="T7" fmla="*/ 0 60000 65536"/>
                    <a:gd name="T8" fmla="*/ 0 60000 65536"/>
                  </a:gdLst>
                  <a:ahLst/>
                  <a:cxnLst>
                    <a:cxn ang="T6">
                      <a:pos x="T0" y="T1"/>
                    </a:cxn>
                    <a:cxn ang="T7">
                      <a:pos x="T2" y="T3"/>
                    </a:cxn>
                    <a:cxn ang="T8">
                      <a:pos x="T4" y="T5"/>
                    </a:cxn>
                  </a:cxnLst>
                  <a:rect l="0" t="0" r="r" b="b"/>
                  <a:pathLst>
                    <a:path w="2688" h="1343">
                      <a:moveTo>
                        <a:pt x="0" y="0"/>
                      </a:moveTo>
                      <a:lnTo>
                        <a:pt x="0" y="1343"/>
                      </a:lnTo>
                      <a:lnTo>
                        <a:pt x="2688" y="1343"/>
                      </a:lnTo>
                    </a:path>
                  </a:pathLst>
                </a:custGeom>
                <a:noFill/>
                <a:ln w="30163">
                  <a:solidFill>
                    <a:srgbClr val="F0F0F0"/>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484" name="Line 18"/>
              <p:cNvSpPr>
                <a:spLocks noChangeShapeType="1"/>
              </p:cNvSpPr>
              <p:nvPr/>
            </p:nvSpPr>
            <p:spPr bwMode="auto">
              <a:xfrm>
                <a:off x="2247" y="2790"/>
                <a:ext cx="35" cy="1"/>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5" name="Line 19"/>
              <p:cNvSpPr>
                <a:spLocks noChangeShapeType="1"/>
              </p:cNvSpPr>
              <p:nvPr/>
            </p:nvSpPr>
            <p:spPr bwMode="auto">
              <a:xfrm>
                <a:off x="4162"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6" name="Line 20"/>
              <p:cNvSpPr>
                <a:spLocks noChangeShapeType="1"/>
              </p:cNvSpPr>
              <p:nvPr/>
            </p:nvSpPr>
            <p:spPr bwMode="auto">
              <a:xfrm>
                <a:off x="3894"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7" name="Line 21"/>
              <p:cNvSpPr>
                <a:spLocks noChangeShapeType="1"/>
              </p:cNvSpPr>
              <p:nvPr/>
            </p:nvSpPr>
            <p:spPr bwMode="auto">
              <a:xfrm>
                <a:off x="3626"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8" name="Line 22"/>
              <p:cNvSpPr>
                <a:spLocks noChangeShapeType="1"/>
              </p:cNvSpPr>
              <p:nvPr/>
            </p:nvSpPr>
            <p:spPr bwMode="auto">
              <a:xfrm>
                <a:off x="3358"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9" name="Line 23"/>
              <p:cNvSpPr>
                <a:spLocks noChangeShapeType="1"/>
              </p:cNvSpPr>
              <p:nvPr/>
            </p:nvSpPr>
            <p:spPr bwMode="auto">
              <a:xfrm>
                <a:off x="3086"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0" name="Line 24"/>
              <p:cNvSpPr>
                <a:spLocks noChangeShapeType="1"/>
              </p:cNvSpPr>
              <p:nvPr/>
            </p:nvSpPr>
            <p:spPr bwMode="auto">
              <a:xfrm>
                <a:off x="2818"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1" name="Line 25"/>
              <p:cNvSpPr>
                <a:spLocks noChangeShapeType="1"/>
              </p:cNvSpPr>
              <p:nvPr/>
            </p:nvSpPr>
            <p:spPr bwMode="auto">
              <a:xfrm>
                <a:off x="2550"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2" name="Freeform 26"/>
              <p:cNvSpPr>
                <a:spLocks/>
              </p:cNvSpPr>
              <p:nvPr/>
            </p:nvSpPr>
            <p:spPr bwMode="auto">
              <a:xfrm>
                <a:off x="1086" y="2915"/>
                <a:ext cx="2330" cy="656"/>
              </a:xfrm>
              <a:custGeom>
                <a:avLst/>
                <a:gdLst>
                  <a:gd name="T0" fmla="*/ 2330 w 2330"/>
                  <a:gd name="T1" fmla="*/ 656 h 656"/>
                  <a:gd name="T2" fmla="*/ 0 w 2330"/>
                  <a:gd name="T3" fmla="*/ 656 h 656"/>
                  <a:gd name="T4" fmla="*/ 0 w 2330"/>
                  <a:gd name="T5" fmla="*/ 438 h 656"/>
                  <a:gd name="T6" fmla="*/ 2330 w 2330"/>
                  <a:gd name="T7" fmla="*/ 0 h 656"/>
                  <a:gd name="T8" fmla="*/ 2330 w 2330"/>
                  <a:gd name="T9" fmla="*/ 656 h 6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0" h="656">
                    <a:moveTo>
                      <a:pt x="2330" y="656"/>
                    </a:moveTo>
                    <a:lnTo>
                      <a:pt x="0" y="656"/>
                    </a:lnTo>
                    <a:lnTo>
                      <a:pt x="0" y="438"/>
                    </a:lnTo>
                    <a:lnTo>
                      <a:pt x="2330" y="0"/>
                    </a:lnTo>
                    <a:lnTo>
                      <a:pt x="2330" y="656"/>
                    </a:lnTo>
                  </a:path>
                </a:pathLst>
              </a:custGeom>
              <a:noFill/>
              <a:ln w="30163">
                <a:solidFill>
                  <a:srgbClr val="F0F0F0"/>
                </a:solidFill>
                <a:prstDash val="solid"/>
                <a:round/>
                <a:headEnd/>
                <a:tailEnd/>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3" name="Freeform 27"/>
              <p:cNvSpPr>
                <a:spLocks/>
              </p:cNvSpPr>
              <p:nvPr/>
            </p:nvSpPr>
            <p:spPr bwMode="auto">
              <a:xfrm>
                <a:off x="1104" y="1728"/>
                <a:ext cx="3496" cy="1632"/>
              </a:xfrm>
              <a:custGeom>
                <a:avLst/>
                <a:gdLst>
                  <a:gd name="T0" fmla="*/ 1165 w 3496"/>
                  <a:gd name="T1" fmla="*/ 668 h 1603"/>
                  <a:gd name="T2" fmla="*/ 3496 w 3496"/>
                  <a:gd name="T3" fmla="*/ 0 h 1603"/>
                  <a:gd name="T4" fmla="*/ 2330 w 3496"/>
                  <a:gd name="T5" fmla="*/ 1186 h 1603"/>
                  <a:gd name="T6" fmla="*/ 0 w 3496"/>
                  <a:gd name="T7" fmla="*/ 1632 h 1603"/>
                  <a:gd name="T8" fmla="*/ 1165 w 3496"/>
                  <a:gd name="T9" fmla="*/ 668 h 1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6" h="1603">
                    <a:moveTo>
                      <a:pt x="1165" y="656"/>
                    </a:moveTo>
                    <a:lnTo>
                      <a:pt x="3496" y="0"/>
                    </a:lnTo>
                    <a:lnTo>
                      <a:pt x="2330" y="1165"/>
                    </a:lnTo>
                    <a:lnTo>
                      <a:pt x="0" y="1603"/>
                    </a:lnTo>
                    <a:lnTo>
                      <a:pt x="1165" y="656"/>
                    </a:lnTo>
                    <a:close/>
                  </a:path>
                </a:pathLst>
              </a:custGeom>
              <a:solidFill>
                <a:schemeClr val="hlink"/>
              </a:solidFill>
              <a:ln w="19050">
                <a:solidFill>
                  <a:srgbClr val="F0F0F0"/>
                </a:solidFill>
                <a:prstDash val="solid"/>
                <a:round/>
                <a:headEnd/>
                <a:tailEnd/>
              </a:ln>
              <a:effectLst>
                <a:outerShdw dist="28398" dir="3806097" algn="ctr" rotWithShape="0">
                  <a:schemeClr val="bg2"/>
                </a:outerShdw>
              </a:effectLst>
            </p:spPr>
            <p:txBody>
              <a:bodyPr/>
              <a:lstStyle/>
              <a:p>
                <a:endParaRPr lang="zh-CN" altLang="en-US"/>
              </a:p>
            </p:txBody>
          </p:sp>
          <p:sp>
            <p:nvSpPr>
              <p:cNvPr id="19494" name="Freeform 28"/>
              <p:cNvSpPr>
                <a:spLocks/>
              </p:cNvSpPr>
              <p:nvPr/>
            </p:nvSpPr>
            <p:spPr bwMode="auto">
              <a:xfrm>
                <a:off x="2729" y="2526"/>
                <a:ext cx="280" cy="175"/>
              </a:xfrm>
              <a:custGeom>
                <a:avLst/>
                <a:gdLst>
                  <a:gd name="T0" fmla="*/ 0 w 280"/>
                  <a:gd name="T1" fmla="*/ 125 h 175"/>
                  <a:gd name="T2" fmla="*/ 0 w 280"/>
                  <a:gd name="T3" fmla="*/ 98 h 175"/>
                  <a:gd name="T4" fmla="*/ 15 w 280"/>
                  <a:gd name="T5" fmla="*/ 70 h 175"/>
                  <a:gd name="T6" fmla="*/ 39 w 280"/>
                  <a:gd name="T7" fmla="*/ 47 h 175"/>
                  <a:gd name="T8" fmla="*/ 77 w 280"/>
                  <a:gd name="T9" fmla="*/ 24 h 175"/>
                  <a:gd name="T10" fmla="*/ 120 w 280"/>
                  <a:gd name="T11" fmla="*/ 8 h 175"/>
                  <a:gd name="T12" fmla="*/ 163 w 280"/>
                  <a:gd name="T13" fmla="*/ 0 h 175"/>
                  <a:gd name="T14" fmla="*/ 206 w 280"/>
                  <a:gd name="T15" fmla="*/ 0 h 175"/>
                  <a:gd name="T16" fmla="*/ 241 w 280"/>
                  <a:gd name="T17" fmla="*/ 12 h 175"/>
                  <a:gd name="T18" fmla="*/ 268 w 280"/>
                  <a:gd name="T19" fmla="*/ 28 h 175"/>
                  <a:gd name="T20" fmla="*/ 280 w 280"/>
                  <a:gd name="T21" fmla="*/ 51 h 175"/>
                  <a:gd name="T22" fmla="*/ 280 w 280"/>
                  <a:gd name="T23" fmla="*/ 78 h 175"/>
                  <a:gd name="T24" fmla="*/ 268 w 280"/>
                  <a:gd name="T25" fmla="*/ 105 h 175"/>
                  <a:gd name="T26" fmla="*/ 241 w 280"/>
                  <a:gd name="T27" fmla="*/ 132 h 175"/>
                  <a:gd name="T28" fmla="*/ 206 w 280"/>
                  <a:gd name="T29" fmla="*/ 152 h 175"/>
                  <a:gd name="T30" fmla="*/ 163 w 280"/>
                  <a:gd name="T31" fmla="*/ 167 h 175"/>
                  <a:gd name="T32" fmla="*/ 116 w 280"/>
                  <a:gd name="T33" fmla="*/ 175 h 175"/>
                  <a:gd name="T34" fmla="*/ 74 w 280"/>
                  <a:gd name="T35" fmla="*/ 175 h 175"/>
                  <a:gd name="T36" fmla="*/ 39 w 280"/>
                  <a:gd name="T37" fmla="*/ 167 h 175"/>
                  <a:gd name="T38" fmla="*/ 11 w 280"/>
                  <a:gd name="T39" fmla="*/ 148 h 175"/>
                  <a:gd name="T40" fmla="*/ 0 w 280"/>
                  <a:gd name="T41" fmla="*/ 125 h 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0" h="175">
                    <a:moveTo>
                      <a:pt x="0" y="125"/>
                    </a:moveTo>
                    <a:lnTo>
                      <a:pt x="0" y="98"/>
                    </a:lnTo>
                    <a:lnTo>
                      <a:pt x="15" y="70"/>
                    </a:lnTo>
                    <a:lnTo>
                      <a:pt x="39" y="47"/>
                    </a:lnTo>
                    <a:lnTo>
                      <a:pt x="77" y="24"/>
                    </a:lnTo>
                    <a:lnTo>
                      <a:pt x="120" y="8"/>
                    </a:lnTo>
                    <a:lnTo>
                      <a:pt x="163" y="0"/>
                    </a:lnTo>
                    <a:lnTo>
                      <a:pt x="206" y="0"/>
                    </a:lnTo>
                    <a:lnTo>
                      <a:pt x="241" y="12"/>
                    </a:lnTo>
                    <a:lnTo>
                      <a:pt x="268" y="28"/>
                    </a:lnTo>
                    <a:lnTo>
                      <a:pt x="280" y="51"/>
                    </a:lnTo>
                    <a:lnTo>
                      <a:pt x="280" y="78"/>
                    </a:lnTo>
                    <a:lnTo>
                      <a:pt x="268" y="105"/>
                    </a:lnTo>
                    <a:lnTo>
                      <a:pt x="241" y="132"/>
                    </a:lnTo>
                    <a:lnTo>
                      <a:pt x="206" y="152"/>
                    </a:lnTo>
                    <a:lnTo>
                      <a:pt x="163" y="167"/>
                    </a:lnTo>
                    <a:lnTo>
                      <a:pt x="116" y="175"/>
                    </a:lnTo>
                    <a:lnTo>
                      <a:pt x="74" y="175"/>
                    </a:lnTo>
                    <a:lnTo>
                      <a:pt x="39" y="167"/>
                    </a:lnTo>
                    <a:lnTo>
                      <a:pt x="11" y="148"/>
                    </a:lnTo>
                    <a:lnTo>
                      <a:pt x="0" y="125"/>
                    </a:lnTo>
                    <a:close/>
                  </a:path>
                </a:pathLst>
              </a:custGeom>
              <a:solidFill>
                <a:srgbClr val="FF00FF"/>
              </a:solidFill>
              <a:ln w="19050">
                <a:solidFill>
                  <a:srgbClr val="F0F0F0"/>
                </a:solidFill>
                <a:prstDash val="solid"/>
                <a:round/>
                <a:headEnd/>
                <a:tailEnd/>
              </a:ln>
            </p:spPr>
            <p:txBody>
              <a:bodyPr/>
              <a:lstStyle/>
              <a:p>
                <a:endParaRPr lang="zh-CN" altLang="en-US"/>
              </a:p>
            </p:txBody>
          </p:sp>
          <p:sp>
            <p:nvSpPr>
              <p:cNvPr id="19495" name="Line 29"/>
              <p:cNvSpPr>
                <a:spLocks noChangeShapeType="1"/>
              </p:cNvSpPr>
              <p:nvPr/>
            </p:nvSpPr>
            <p:spPr bwMode="auto">
              <a:xfrm>
                <a:off x="2869" y="1898"/>
                <a:ext cx="1" cy="726"/>
              </a:xfrm>
              <a:prstGeom prst="line">
                <a:avLst/>
              </a:prstGeom>
              <a:noFill/>
              <a:ln w="30163">
                <a:solidFill>
                  <a:srgbClr val="F0F0F0"/>
                </a:solidFill>
                <a:round/>
                <a:headEnd/>
                <a:tailEnd/>
              </a:ln>
              <a:effectLst>
                <a:outerShdw dist="25400" dir="54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6" name="Line 30"/>
              <p:cNvSpPr>
                <a:spLocks noChangeShapeType="1"/>
              </p:cNvSpPr>
              <p:nvPr/>
            </p:nvSpPr>
            <p:spPr bwMode="auto">
              <a:xfrm>
                <a:off x="3792" y="2592"/>
                <a:ext cx="536" cy="873"/>
              </a:xfrm>
              <a:prstGeom prst="line">
                <a:avLst/>
              </a:prstGeom>
              <a:noFill/>
              <a:ln w="30163">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7" name="Freeform 31"/>
              <p:cNvSpPr>
                <a:spLocks/>
              </p:cNvSpPr>
              <p:nvPr/>
            </p:nvSpPr>
            <p:spPr bwMode="auto">
              <a:xfrm>
                <a:off x="2736" y="1728"/>
                <a:ext cx="291" cy="240"/>
              </a:xfrm>
              <a:custGeom>
                <a:avLst/>
                <a:gdLst>
                  <a:gd name="T0" fmla="*/ 0 w 291"/>
                  <a:gd name="T1" fmla="*/ 118 h 167"/>
                  <a:gd name="T2" fmla="*/ 4 w 291"/>
                  <a:gd name="T3" fmla="*/ 83 h 167"/>
                  <a:gd name="T4" fmla="*/ 27 w 291"/>
                  <a:gd name="T5" fmla="*/ 50 h 167"/>
                  <a:gd name="T6" fmla="*/ 58 w 291"/>
                  <a:gd name="T7" fmla="*/ 23 h 167"/>
                  <a:gd name="T8" fmla="*/ 97 w 291"/>
                  <a:gd name="T9" fmla="*/ 6 h 167"/>
                  <a:gd name="T10" fmla="*/ 144 w 291"/>
                  <a:gd name="T11" fmla="*/ 0 h 167"/>
                  <a:gd name="T12" fmla="*/ 190 w 291"/>
                  <a:gd name="T13" fmla="*/ 6 h 167"/>
                  <a:gd name="T14" fmla="*/ 229 w 291"/>
                  <a:gd name="T15" fmla="*/ 23 h 167"/>
                  <a:gd name="T16" fmla="*/ 260 w 291"/>
                  <a:gd name="T17" fmla="*/ 50 h 167"/>
                  <a:gd name="T18" fmla="*/ 284 w 291"/>
                  <a:gd name="T19" fmla="*/ 83 h 167"/>
                  <a:gd name="T20" fmla="*/ 291 w 291"/>
                  <a:gd name="T21" fmla="*/ 118 h 167"/>
                  <a:gd name="T22" fmla="*/ 284 w 291"/>
                  <a:gd name="T23" fmla="*/ 157 h 167"/>
                  <a:gd name="T24" fmla="*/ 260 w 291"/>
                  <a:gd name="T25" fmla="*/ 190 h 167"/>
                  <a:gd name="T26" fmla="*/ 229 w 291"/>
                  <a:gd name="T27" fmla="*/ 217 h 167"/>
                  <a:gd name="T28" fmla="*/ 190 w 291"/>
                  <a:gd name="T29" fmla="*/ 234 h 167"/>
                  <a:gd name="T30" fmla="*/ 144 w 291"/>
                  <a:gd name="T31" fmla="*/ 240 h 167"/>
                  <a:gd name="T32" fmla="*/ 97 w 291"/>
                  <a:gd name="T33" fmla="*/ 234 h 167"/>
                  <a:gd name="T34" fmla="*/ 58 w 291"/>
                  <a:gd name="T35" fmla="*/ 217 h 167"/>
                  <a:gd name="T36" fmla="*/ 27 w 291"/>
                  <a:gd name="T37" fmla="*/ 190 h 167"/>
                  <a:gd name="T38" fmla="*/ 4 w 291"/>
                  <a:gd name="T39" fmla="*/ 157 h 167"/>
                  <a:gd name="T40" fmla="*/ 0 w 291"/>
                  <a:gd name="T41" fmla="*/ 118 h 1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167">
                    <a:moveTo>
                      <a:pt x="0" y="82"/>
                    </a:moveTo>
                    <a:lnTo>
                      <a:pt x="4" y="58"/>
                    </a:lnTo>
                    <a:lnTo>
                      <a:pt x="27" y="35"/>
                    </a:lnTo>
                    <a:lnTo>
                      <a:pt x="58" y="16"/>
                    </a:lnTo>
                    <a:lnTo>
                      <a:pt x="97" y="4"/>
                    </a:lnTo>
                    <a:lnTo>
                      <a:pt x="144" y="0"/>
                    </a:lnTo>
                    <a:lnTo>
                      <a:pt x="190" y="4"/>
                    </a:lnTo>
                    <a:lnTo>
                      <a:pt x="229" y="16"/>
                    </a:lnTo>
                    <a:lnTo>
                      <a:pt x="260" y="35"/>
                    </a:lnTo>
                    <a:lnTo>
                      <a:pt x="284" y="58"/>
                    </a:lnTo>
                    <a:lnTo>
                      <a:pt x="291" y="82"/>
                    </a:lnTo>
                    <a:lnTo>
                      <a:pt x="284" y="109"/>
                    </a:lnTo>
                    <a:lnTo>
                      <a:pt x="260" y="132"/>
                    </a:lnTo>
                    <a:lnTo>
                      <a:pt x="229" y="151"/>
                    </a:lnTo>
                    <a:lnTo>
                      <a:pt x="190" y="163"/>
                    </a:lnTo>
                    <a:lnTo>
                      <a:pt x="144" y="167"/>
                    </a:lnTo>
                    <a:lnTo>
                      <a:pt x="97" y="163"/>
                    </a:lnTo>
                    <a:lnTo>
                      <a:pt x="58" y="151"/>
                    </a:lnTo>
                    <a:lnTo>
                      <a:pt x="27" y="132"/>
                    </a:lnTo>
                    <a:lnTo>
                      <a:pt x="4" y="109"/>
                    </a:lnTo>
                    <a:lnTo>
                      <a:pt x="0" y="82"/>
                    </a:lnTo>
                    <a:close/>
                  </a:path>
                </a:pathLst>
              </a:custGeom>
              <a:solidFill>
                <a:schemeClr val="tx2"/>
              </a:solidFill>
              <a:ln w="19050">
                <a:solidFill>
                  <a:srgbClr val="F0F0F0"/>
                </a:solidFill>
                <a:prstDash val="solid"/>
                <a:round/>
                <a:headEnd/>
                <a:tailEnd/>
              </a:ln>
              <a:effectLst>
                <a:outerShdw dist="35921" dir="2700000" algn="ctr" rotWithShape="0">
                  <a:schemeClr val="bg2"/>
                </a:outerShdw>
              </a:effectLst>
            </p:spPr>
            <p:txBody>
              <a:bodyPr/>
              <a:lstStyle/>
              <a:p>
                <a:endParaRPr lang="zh-CN" altLang="en-US"/>
              </a:p>
            </p:txBody>
          </p:sp>
        </p:grpSp>
        <p:sp>
          <p:nvSpPr>
            <p:cNvPr id="783392" name="Text Box 32"/>
            <p:cNvSpPr txBox="1">
              <a:spLocks noChangeArrowheads="1"/>
            </p:cNvSpPr>
            <p:nvPr/>
          </p:nvSpPr>
          <p:spPr bwMode="auto">
            <a:xfrm>
              <a:off x="3024" y="1632"/>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a:effectLst>
                    <a:outerShdw blurRad="38100" dist="38100" dir="2700000" algn="tl">
                      <a:srgbClr val="000000"/>
                    </a:outerShdw>
                  </a:effectLst>
                  <a:ea typeface="宋体" panose="02010600030101010101" pitchFamily="2" charset="-122"/>
                </a:rPr>
                <a:t>(</a:t>
              </a:r>
              <a:r>
                <a:rPr lang="zh-CN" altLang="en-US" sz="2000">
                  <a:effectLst>
                    <a:outerShdw blurRad="38100" dist="38100" dir="2700000" algn="tl">
                      <a:srgbClr val="000000"/>
                    </a:outerShdw>
                  </a:effectLst>
                  <a:ea typeface="宋体" panose="02010600030101010101" pitchFamily="2" charset="-122"/>
                </a:rPr>
                <a:t>观察到的</a:t>
              </a:r>
              <a:r>
                <a:rPr lang="en-US" altLang="zh-CN" sz="2000" i="1">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en-US" altLang="zh-CN" sz="2000">
                  <a:effectLst>
                    <a:outerShdw blurRad="38100" dist="38100" dir="2700000" algn="tl">
                      <a:srgbClr val="000000"/>
                    </a:outerShdw>
                  </a:effectLst>
                  <a:latin typeface="Times New Roman" panose="02020603050405020304" pitchFamily="18" charset="0"/>
                  <a:ea typeface="宋体" panose="02010600030101010101" pitchFamily="2" charset="-122"/>
                </a:rPr>
                <a:t>)</a:t>
              </a:r>
              <a:endParaRPr lang="en-US" altLang="zh-CN" sz="2000" i="1">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9465" name="Freeform 33"/>
            <p:cNvSpPr>
              <a:spLocks/>
            </p:cNvSpPr>
            <p:nvPr/>
          </p:nvSpPr>
          <p:spPr bwMode="auto">
            <a:xfrm>
              <a:off x="2536" y="1536"/>
              <a:ext cx="200" cy="240"/>
            </a:xfrm>
            <a:custGeom>
              <a:avLst/>
              <a:gdLst>
                <a:gd name="T0" fmla="*/ 137 w 152"/>
                <a:gd name="T1" fmla="*/ 0 h 336"/>
                <a:gd name="T2" fmla="*/ 11 w 152"/>
                <a:gd name="T3" fmla="*/ 137 h 336"/>
                <a:gd name="T4" fmla="*/ 74 w 152"/>
                <a:gd name="T5" fmla="*/ 206 h 336"/>
                <a:gd name="T6" fmla="*/ 200 w 152"/>
                <a:gd name="T7" fmla="*/ 24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 h="336">
                  <a:moveTo>
                    <a:pt x="104" y="0"/>
                  </a:moveTo>
                  <a:cubicBezTo>
                    <a:pt x="60" y="72"/>
                    <a:pt x="16" y="144"/>
                    <a:pt x="8" y="192"/>
                  </a:cubicBezTo>
                  <a:cubicBezTo>
                    <a:pt x="0" y="240"/>
                    <a:pt x="32" y="264"/>
                    <a:pt x="56" y="288"/>
                  </a:cubicBezTo>
                  <a:cubicBezTo>
                    <a:pt x="80" y="312"/>
                    <a:pt x="116" y="324"/>
                    <a:pt x="152" y="336"/>
                  </a:cubicBezTo>
                </a:path>
              </a:pathLst>
            </a:custGeom>
            <a:noFill/>
            <a:ln w="19050" cap="flat" cmpd="sng">
              <a:solidFill>
                <a:schemeClr val="folHlink"/>
              </a:solidFill>
              <a:prstDash val="solid"/>
              <a:round/>
              <a:headEnd type="none" w="med" len="med"/>
              <a:tailEnd type="triangle" w="med" len="med"/>
            </a:ln>
            <a:effectLst>
              <a:outerShdw dist="12700" dir="54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aphicFrame>
          <p:nvGraphicFramePr>
            <p:cNvPr id="19466" name="Object 34">
              <a:hlinkClick r:id="" action="ppaction://ole?verb=0"/>
            </p:cNvPr>
            <p:cNvGraphicFramePr>
              <a:graphicFrameLocks/>
            </p:cNvGraphicFramePr>
            <p:nvPr/>
          </p:nvGraphicFramePr>
          <p:xfrm>
            <a:off x="2804" y="3600"/>
            <a:ext cx="1783" cy="288"/>
          </p:xfrm>
          <a:graphic>
            <a:graphicData uri="http://schemas.openxmlformats.org/presentationml/2006/ole">
              <mc:AlternateContent xmlns:mc="http://schemas.openxmlformats.org/markup-compatibility/2006">
                <mc:Choice xmlns:v="urn:schemas-microsoft-com:vml" Requires="v">
                  <p:oleObj spid="_x0000_s19501" name="Equation" r:id="rId6" imgW="1455570" imgH="220969" progId="Equation.3">
                    <p:embed/>
                  </p:oleObj>
                </mc:Choice>
                <mc:Fallback>
                  <p:oleObj name="Equation" r:id="rId6" imgW="1455570" imgH="220969" progId="Equation.3">
                    <p:embed/>
                    <p:pic>
                      <p:nvPicPr>
                        <p:cNvPr id="0" name="Object 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4" y="3600"/>
                          <a:ext cx="1783" cy="2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9467" name="Freeform 35"/>
            <p:cNvSpPr>
              <a:spLocks/>
            </p:cNvSpPr>
            <p:nvPr/>
          </p:nvSpPr>
          <p:spPr bwMode="auto">
            <a:xfrm>
              <a:off x="1728" y="2544"/>
              <a:ext cx="384" cy="192"/>
            </a:xfrm>
            <a:custGeom>
              <a:avLst/>
              <a:gdLst>
                <a:gd name="T0" fmla="*/ 0 w 336"/>
                <a:gd name="T1" fmla="*/ 0 h 96"/>
                <a:gd name="T2" fmla="*/ 384 w 336"/>
                <a:gd name="T3" fmla="*/ 192 h 96"/>
                <a:gd name="T4" fmla="*/ 0 60000 65536"/>
                <a:gd name="T5" fmla="*/ 0 60000 65536"/>
              </a:gdLst>
              <a:ahLst/>
              <a:cxnLst>
                <a:cxn ang="T4">
                  <a:pos x="T0" y="T1"/>
                </a:cxn>
                <a:cxn ang="T5">
                  <a:pos x="T2" y="T3"/>
                </a:cxn>
              </a:cxnLst>
              <a:rect l="0" t="0" r="r" b="b"/>
              <a:pathLst>
                <a:path w="336" h="96">
                  <a:moveTo>
                    <a:pt x="0" y="0"/>
                  </a:moveTo>
                  <a:cubicBezTo>
                    <a:pt x="136" y="40"/>
                    <a:pt x="272" y="80"/>
                    <a:pt x="336" y="96"/>
                  </a:cubicBezTo>
                </a:path>
              </a:pathLst>
            </a:custGeom>
            <a:noFill/>
            <a:ln w="19050" cap="flat" cmpd="sng">
              <a:solidFill>
                <a:schemeClr val="folHlink"/>
              </a:solidFill>
              <a:prstDash val="solid"/>
              <a:round/>
              <a:headEnd type="none" w="med" len="med"/>
              <a:tailEnd type="triangle" w="med" len="med"/>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83396" name="Text Box 36"/>
            <p:cNvSpPr txBox="1">
              <a:spLocks noChangeArrowheads="1"/>
            </p:cNvSpPr>
            <p:nvPr/>
          </p:nvSpPr>
          <p:spPr bwMode="auto">
            <a:xfrm>
              <a:off x="1056" y="235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000">
                  <a:effectLst>
                    <a:outerShdw blurRad="38100" dist="38100" dir="2700000" algn="tl">
                      <a:srgbClr val="000000"/>
                    </a:outerShdw>
                  </a:effectLst>
                  <a:ea typeface="宋体" panose="02010600030101010101" pitchFamily="2" charset="-122"/>
                </a:rPr>
                <a:t>回归面</a:t>
              </a:r>
            </a:p>
          </p:txBody>
        </p:sp>
        <p:sp>
          <p:nvSpPr>
            <p:cNvPr id="783397" name="Text Box 37"/>
            <p:cNvSpPr txBox="1">
              <a:spLocks noChangeArrowheads="1"/>
            </p:cNvSpPr>
            <p:nvPr/>
          </p:nvSpPr>
          <p:spPr bwMode="auto">
            <a:xfrm>
              <a:off x="2304" y="19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0</a:t>
              </a:r>
              <a:endPar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398" name="Text Box 38"/>
            <p:cNvSpPr txBox="1">
              <a:spLocks noChangeArrowheads="1"/>
            </p:cNvSpPr>
            <p:nvPr/>
          </p:nvSpPr>
          <p:spPr bwMode="auto">
            <a:xfrm>
              <a:off x="2976" y="20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b="1"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b="1" baseline="-2500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i</a:t>
              </a:r>
              <a:endParaRPr lang="en-US" altLang="zh-CN" b="1" baseline="-25000">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399" name="Text Box 39"/>
            <p:cNvSpPr txBox="1">
              <a:spLocks noChangeArrowheads="1"/>
            </p:cNvSpPr>
            <p:nvPr/>
          </p:nvSpPr>
          <p:spPr bwMode="auto">
            <a:xfrm>
              <a:off x="288" y="36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1</a:t>
              </a:r>
              <a:endPar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400" name="Text Box 40"/>
            <p:cNvSpPr txBox="1">
              <a:spLocks noChangeArrowheads="1"/>
            </p:cNvSpPr>
            <p:nvPr/>
          </p:nvSpPr>
          <p:spPr bwMode="auto">
            <a:xfrm>
              <a:off x="2064" y="13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y</a:t>
              </a:r>
            </a:p>
          </p:txBody>
        </p:sp>
        <p:sp>
          <p:nvSpPr>
            <p:cNvPr id="783401" name="Text Box 41"/>
            <p:cNvSpPr txBox="1">
              <a:spLocks noChangeArrowheads="1"/>
            </p:cNvSpPr>
            <p:nvPr/>
          </p:nvSpPr>
          <p:spPr bwMode="auto">
            <a:xfrm>
              <a:off x="4896"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2</a:t>
              </a:r>
              <a:endPar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402" name="Text Box 42"/>
            <p:cNvSpPr txBox="1">
              <a:spLocks noChangeArrowheads="1"/>
            </p:cNvSpPr>
            <p:nvPr/>
          </p:nvSpPr>
          <p:spPr bwMode="auto">
            <a:xfrm>
              <a:off x="2064" y="3216"/>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1</a:t>
              </a: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2</a:t>
              </a: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p>
          </p:txBody>
        </p:sp>
        <p:sp>
          <p:nvSpPr>
            <p:cNvPr id="783403" name="Rectangle 43"/>
            <p:cNvSpPr>
              <a:spLocks noChangeArrowheads="1"/>
            </p:cNvSpPr>
            <p:nvPr/>
          </p:nvSpPr>
          <p:spPr bwMode="auto">
            <a:xfrm>
              <a:off x="2880" y="1872"/>
              <a:ext cx="27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6000">
                  <a:effectLst>
                    <a:outerShdw blurRad="38100" dist="38100" dir="2700000" algn="tl">
                      <a:srgbClr val="000000"/>
                    </a:outerShdw>
                  </a:effectLst>
                  <a:latin typeface="宋体" panose="02010600030101010101" pitchFamily="2" charset="-122"/>
                  <a:ea typeface="宋体" panose="02010600030101010101" pitchFamily="2" charset="-122"/>
                </a:rPr>
                <a:t>}</a:t>
              </a:r>
            </a:p>
          </p:txBody>
        </p:sp>
      </p:gr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mcdiesin">
  <a:themeElements>
    <a:clrScheme name="">
      <a:dk1>
        <a:srgbClr val="000000"/>
      </a:dk1>
      <a:lt1>
        <a:srgbClr val="FFFFFF"/>
      </a:lt1>
      <a:dk2>
        <a:srgbClr val="0A578C"/>
      </a:dk2>
      <a:lt2>
        <a:srgbClr val="FAFD00"/>
      </a:lt2>
      <a:accent1>
        <a:srgbClr val="DC0081"/>
      </a:accent1>
      <a:accent2>
        <a:srgbClr val="00DFCA"/>
      </a:accent2>
      <a:accent3>
        <a:srgbClr val="AAB4C5"/>
      </a:accent3>
      <a:accent4>
        <a:srgbClr val="DADADA"/>
      </a:accent4>
      <a:accent5>
        <a:srgbClr val="EBAAC1"/>
      </a:accent5>
      <a:accent6>
        <a:srgbClr val="00CAB7"/>
      </a:accent6>
      <a:hlink>
        <a:srgbClr val="FE9B03"/>
      </a:hlink>
      <a:folHlink>
        <a:srgbClr val="E7B3D1"/>
      </a:folHlink>
    </a:clrScheme>
    <a:fontScheme name="mcdie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mcdiesi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diesi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diesi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diesi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die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die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die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6.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c:\powerpnt\template\sldshow\mcdiesin.ppt</Template>
  <TotalTime>3800</TotalTime>
  <Pages>125</Pages>
  <Words>2003</Words>
  <Application>Microsoft Office PowerPoint</Application>
  <PresentationFormat>全屏显示(4:3)</PresentationFormat>
  <Paragraphs>218</Paragraphs>
  <Slides>52</Slides>
  <Notes>51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52</vt:i4>
      </vt:variant>
    </vt:vector>
  </HeadingPairs>
  <TitlesOfParts>
    <vt:vector size="67" baseType="lpstr">
      <vt:lpstr>Times New Roman</vt:lpstr>
      <vt:lpstr>宋体</vt:lpstr>
      <vt:lpstr>隶书</vt:lpstr>
      <vt:lpstr>Wingdings</vt:lpstr>
      <vt:lpstr>Monotype Sorts</vt:lpstr>
      <vt:lpstr>Book Antiqua</vt:lpstr>
      <vt:lpstr>Symbol</vt:lpstr>
      <vt:lpstr>华文细黑</vt:lpstr>
      <vt:lpstr>黑体</vt:lpstr>
      <vt:lpstr>Wingdings 3</vt:lpstr>
      <vt:lpstr>Arial</vt:lpstr>
      <vt:lpstr>mcdiesin</vt:lpstr>
      <vt:lpstr>Microsoft 公式 3.0</vt:lpstr>
      <vt:lpstr>BMP 图象</vt:lpstr>
      <vt:lpstr>Microsoft Clip Gallery</vt:lpstr>
      <vt:lpstr>第12章   多元线性回归</vt:lpstr>
      <vt:lpstr>第12章   多元线性回归</vt:lpstr>
      <vt:lpstr>学习目标</vt:lpstr>
      <vt:lpstr>PowerPoint 演示文稿</vt:lpstr>
      <vt:lpstr>多元回归模型与回归方程</vt:lpstr>
      <vt:lpstr>多元回归模型  (multiple regression model)</vt:lpstr>
      <vt:lpstr>多元回归模型 (基本假定) </vt:lpstr>
      <vt:lpstr>多元回归方程  (multiple regression equation)</vt:lpstr>
      <vt:lpstr>二元回归方程的直观解释</vt:lpstr>
      <vt:lpstr>估计的多元回归方程</vt:lpstr>
      <vt:lpstr>估计的多元回归的方程 (estimated multiple regression equation)</vt:lpstr>
      <vt:lpstr>参数的最小二乘估计</vt:lpstr>
      <vt:lpstr>参数的最小二乘法</vt:lpstr>
      <vt:lpstr>参数的最小二乘法 (例题分析)</vt:lpstr>
      <vt:lpstr>PowerPoint 演示文稿</vt:lpstr>
      <vt:lpstr>多重判定系数</vt:lpstr>
      <vt:lpstr>多重判定系数 (multiple coefficient of determination) </vt:lpstr>
      <vt:lpstr>修正多重判定系数 (adjusted multiple coefficient of determination) </vt:lpstr>
      <vt:lpstr>估计标准误差 Sy</vt:lpstr>
      <vt:lpstr>PowerPoint 演示文稿</vt:lpstr>
      <vt:lpstr>线性关系检验</vt:lpstr>
      <vt:lpstr>线性关系检验</vt:lpstr>
      <vt:lpstr>线性关系检验</vt:lpstr>
      <vt:lpstr>回归系数检验和推断</vt:lpstr>
      <vt:lpstr>回归系数的检验</vt:lpstr>
      <vt:lpstr>回归系数的检验 (步骤)</vt:lpstr>
      <vt:lpstr>回归系数的推断  (置信区间)</vt:lpstr>
      <vt:lpstr>PowerPoint 演示文稿</vt:lpstr>
      <vt:lpstr>多重共线性及其产生的问题</vt:lpstr>
      <vt:lpstr>多重共线性 (multicollinearity)</vt:lpstr>
      <vt:lpstr>多重共线性的识别</vt:lpstr>
      <vt:lpstr>多重共线性的识别</vt:lpstr>
      <vt:lpstr>多重共线性的识别</vt:lpstr>
      <vt:lpstr>多重共线性 (例题分析)</vt:lpstr>
      <vt:lpstr>多重共线性 (例题分析)</vt:lpstr>
      <vt:lpstr>多重共线性 (例题分析)</vt:lpstr>
      <vt:lpstr>多重共线性问题的处理</vt:lpstr>
      <vt:lpstr>多重共线性 (问题的处理)</vt:lpstr>
      <vt:lpstr>提示</vt:lpstr>
      <vt:lpstr>PowerPoint 演示文稿</vt:lpstr>
      <vt:lpstr>用SPSS求置信区间和预测区间</vt:lpstr>
      <vt:lpstr>置信区间和预测区间 (例题分析)</vt:lpstr>
      <vt:lpstr>PowerPoint 演示文稿</vt:lpstr>
      <vt:lpstr>变量选择过程</vt:lpstr>
      <vt:lpstr>向前选择  (forward selection)</vt:lpstr>
      <vt:lpstr>向后剔除  (backward elimination)</vt:lpstr>
      <vt:lpstr>逐步回归  (stepwise regression)</vt:lpstr>
      <vt:lpstr>逐步回归  (例题分析—SPSS输出结果)</vt:lpstr>
      <vt:lpstr>逐步回归  (例题分析—SPSS输出结果)</vt:lpstr>
      <vt:lpstr>逐步回归  (例题分析—SPSS输出结果)</vt:lpstr>
      <vt:lpstr>本章小结</vt:lpstr>
      <vt:lpstr>PowerPoint 演示文稿</vt:lpstr>
    </vt:vector>
  </TitlesOfParts>
  <Company>_x0016__x0002__x000b_tѧͳ_x0006_ϵ</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相关与回归分析</dc:title>
  <dc:subject>统计学—PowerPoint</dc:subject>
  <dc:creator>贾俊平</dc:creator>
  <cp:keywords/>
  <dc:description/>
  <cp:lastModifiedBy>ThinkPad</cp:lastModifiedBy>
  <cp:revision>717</cp:revision>
  <cp:lastPrinted>1995-07-04T22:12:30Z</cp:lastPrinted>
  <dcterms:created xsi:type="dcterms:W3CDTF">1995-07-14T16:13:14Z</dcterms:created>
  <dcterms:modified xsi:type="dcterms:W3CDTF">2018-02-06T06:21:21Z</dcterms:modified>
</cp:coreProperties>
</file>